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ppt/ink/ink1.xml" ContentType="application/inkml+xml"/>
  <Override PartName="/ppt/ink/ink2.xml" ContentType="application/inkml+xml"/>
  <Override PartName="/ppt/ink/ink3.xml" ContentType="application/inkml+xml"/>
  <Override PartName="/ppt/ink/ink4.xml" ContentType="application/inkml+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RUGU BHUVANA NAGA PRIYA PEC" initials="MBNPP" lastIdx="1" clrIdx="0">
    <p:extLst>
      <p:ext uri="{19B8F6BF-5375-455C-9EA6-DF929625EA0E}">
        <p15:presenceInfo xmlns:p15="http://schemas.microsoft.com/office/powerpoint/2012/main" userId="S::20a31a4218@pragati.ac.in::ccd58540-efb6-4755-aa8d-241a587773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commentAuthors" Target="commentAuthor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54"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8" Type="http://schemas.openxmlformats.org/officeDocument/2006/relationships/slide" Target="slides/slide7.xml" /><Relationship Id="rId51" Type="http://schemas.openxmlformats.org/officeDocument/2006/relationships/presProps" Target="presProps.xml" /></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04T08:19:39.976" idx="1">
    <p:pos x="10" y="10"/>
    <p:text>THANK YOU</p:text>
    <p:extLst>
      <p:ext uri="{C676402C-5697-4E1C-873F-D02D1690AC5C}">
        <p15:threadingInfo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3T13:11:09.27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3T13:11:18.52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3T13:11:33.13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3T13:11:33.41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4/4/2023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2.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4/4/2023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20.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25.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28.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31.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8" Type="http://schemas.openxmlformats.org/officeDocument/2006/relationships/customXml" Target="../ink/ink4.xml" /><Relationship Id="rId3" Type="http://schemas.openxmlformats.org/officeDocument/2006/relationships/image" Target="../media/image3.png" /><Relationship Id="rId7" Type="http://schemas.openxmlformats.org/officeDocument/2006/relationships/image" Target="../media/image5.png" /><Relationship Id="rId2" Type="http://schemas.openxmlformats.org/officeDocument/2006/relationships/customXml" Target="../ink/ink1.xml" /><Relationship Id="rId1" Type="http://schemas.openxmlformats.org/officeDocument/2006/relationships/slideLayout" Target="../slideLayouts/slideLayout7.xml" /><Relationship Id="rId6" Type="http://schemas.openxmlformats.org/officeDocument/2006/relationships/customXml" Target="../ink/ink3.xml" /><Relationship Id="rId5" Type="http://schemas.openxmlformats.org/officeDocument/2006/relationships/image" Target="../media/image4.png" /><Relationship Id="rId10" Type="http://schemas.openxmlformats.org/officeDocument/2006/relationships/image" Target="../media/image7.png" /><Relationship Id="rId4" Type="http://schemas.openxmlformats.org/officeDocument/2006/relationships/customXml" Target="../ink/ink2.xml" /><Relationship Id="rId9" Type="http://schemas.openxmlformats.org/officeDocument/2006/relationships/image" Target="../media/image6.png" /></Relationships>
</file>

<file path=ppt/slides/_rels/slide20.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3" Type="http://schemas.openxmlformats.org/officeDocument/2006/relationships/image" Target="../media/image37.jpeg" /><Relationship Id="rId2" Type="http://schemas.openxmlformats.org/officeDocument/2006/relationships/image" Target="../media/image36.jpeg" /><Relationship Id="rId1" Type="http://schemas.openxmlformats.org/officeDocument/2006/relationships/slideLayout" Target="../slideLayouts/slideLayout7.xml" /><Relationship Id="rId4" Type="http://schemas.openxmlformats.org/officeDocument/2006/relationships/image" Target="../media/image38.jpeg" /></Relationships>
</file>

<file path=ppt/slides/_rels/slide26.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30.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image" Target="../media/image42.png" /><Relationship Id="rId1" Type="http://schemas.openxmlformats.org/officeDocument/2006/relationships/slideLayout" Target="../slideLayouts/slideLayout7.xml" /></Relationships>
</file>

<file path=ppt/slides/_rels/slide33.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7.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3" Type="http://schemas.openxmlformats.org/officeDocument/2006/relationships/image" Target="../media/image46.png" /><Relationship Id="rId2" Type="http://schemas.openxmlformats.org/officeDocument/2006/relationships/image" Target="../media/image45.png" /><Relationship Id="rId1" Type="http://schemas.openxmlformats.org/officeDocument/2006/relationships/slideLayout" Target="../slideLayouts/slideLayout7.xml" /></Relationships>
</file>

<file path=ppt/slides/_rels/slide36.xml.rels><?xml version="1.0" encoding="UTF-8" standalone="yes"?>
<Relationships xmlns="http://schemas.openxmlformats.org/package/2006/relationships"><Relationship Id="rId3" Type="http://schemas.openxmlformats.org/officeDocument/2006/relationships/image" Target="../media/image48.png" /><Relationship Id="rId2" Type="http://schemas.openxmlformats.org/officeDocument/2006/relationships/image" Target="../media/image47.png" /><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image" Target="../media/image49.png" /><Relationship Id="rId1" Type="http://schemas.openxmlformats.org/officeDocument/2006/relationships/slideLayout" Target="../slideLayouts/slideLayout7.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Relationship Id="rId2" Type="http://schemas.openxmlformats.org/officeDocument/2006/relationships/image" Target="../media/image51.png" /><Relationship Id="rId1" Type="http://schemas.openxmlformats.org/officeDocument/2006/relationships/slideLayout" Target="../slideLayouts/slideLayout7.xml" /></Relationships>
</file>

<file path=ppt/slides/_rels/slide41.xml.rels><?xml version="1.0" encoding="UTF-8" standalone="yes"?>
<Relationships xmlns="http://schemas.openxmlformats.org/package/2006/relationships"><Relationship Id="rId2" Type="http://schemas.openxmlformats.org/officeDocument/2006/relationships/image" Target="../media/image52.png" /><Relationship Id="rId1" Type="http://schemas.openxmlformats.org/officeDocument/2006/relationships/slideLayout" Target="../slideLayouts/slideLayout7.xml" /></Relationships>
</file>

<file path=ppt/slides/_rels/slide42.xml.rels><?xml version="1.0" encoding="UTF-8" standalone="yes"?>
<Relationships xmlns="http://schemas.openxmlformats.org/package/2006/relationships"><Relationship Id="rId2" Type="http://schemas.openxmlformats.org/officeDocument/2006/relationships/image" Target="../media/image53.png" /><Relationship Id="rId1" Type="http://schemas.openxmlformats.org/officeDocument/2006/relationships/slideLayout" Target="../slideLayouts/slideLayout7.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4.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7.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6.xml.rels><?xml version="1.0" encoding="UTF-8" standalone="yes"?>
<Relationships xmlns="http://schemas.openxmlformats.org/package/2006/relationships"><Relationship Id="rId2" Type="http://schemas.openxmlformats.org/officeDocument/2006/relationships/hyperlink" Target="https://aws-tc-largeobjects.s3.us-west-2.amazonaws.com/CUR-TF-100-ACCLFO-" TargetMode="External" /><Relationship Id="rId1" Type="http://schemas.openxmlformats.org/officeDocument/2006/relationships/slideLayout" Target="../slideLayouts/slideLayout7.xml" /></Relationships>
</file>

<file path=ppt/slides/_rels/slide47.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7.xml" /></Relationships>
</file>

<file path=ppt/slides/_rels/slide48.xml.rels><?xml version="1.0" encoding="UTF-8" standalone="yes"?>
<Relationships xmlns="http://schemas.openxmlformats.org/package/2006/relationships"><Relationship Id="rId2" Type="http://schemas.openxmlformats.org/officeDocument/2006/relationships/comments" Target="../comments/comment1.xml"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9617-9C49-2468-BAAF-3F113931C3D8}"/>
              </a:ext>
            </a:extLst>
          </p:cNvPr>
          <p:cNvSpPr>
            <a:spLocks noGrp="1"/>
          </p:cNvSpPr>
          <p:nvPr>
            <p:ph type="ctrTitle"/>
          </p:nvPr>
        </p:nvSpPr>
        <p:spPr/>
        <p:txBody>
          <a:bodyPr/>
          <a:lstStyle/>
          <a:p>
            <a:r>
              <a:rPr lang="en-IN" dirty="0"/>
              <a:t>LAB PROCEDURES</a:t>
            </a:r>
          </a:p>
        </p:txBody>
      </p:sp>
      <p:sp>
        <p:nvSpPr>
          <p:cNvPr id="3" name="Subtitle 2">
            <a:extLst>
              <a:ext uri="{FF2B5EF4-FFF2-40B4-BE49-F238E27FC236}">
                <a16:creationId xmlns:a16="http://schemas.microsoft.com/office/drawing/2014/main" id="{20117EC0-74F8-842E-461E-A341E63EDE94}"/>
              </a:ext>
            </a:extLst>
          </p:cNvPr>
          <p:cNvSpPr>
            <a:spLocks noGrp="1"/>
          </p:cNvSpPr>
          <p:nvPr>
            <p:ph type="subTitle" idx="1"/>
          </p:nvPr>
        </p:nvSpPr>
        <p:spPr/>
        <p:txBody>
          <a:bodyPr/>
          <a:lstStyle/>
          <a:p>
            <a:r>
              <a:rPr lang="en-IN" dirty="0">
                <a:solidFill>
                  <a:schemeClr val="bg1"/>
                </a:solidFill>
              </a:rPr>
              <a:t>                                                                                              BY</a:t>
            </a:r>
          </a:p>
          <a:p>
            <a:r>
              <a:rPr lang="en-IN" dirty="0">
                <a:solidFill>
                  <a:schemeClr val="bg1"/>
                </a:solidFill>
              </a:rPr>
              <a:t>                                                                          M.BHUVANA NAGA PRIYA</a:t>
            </a:r>
          </a:p>
          <a:p>
            <a:r>
              <a:rPr lang="en-IN" dirty="0">
                <a:solidFill>
                  <a:schemeClr val="bg1"/>
                </a:solidFill>
              </a:rPr>
              <a:t>                                                                                20A31A4218</a:t>
            </a:r>
          </a:p>
        </p:txBody>
      </p:sp>
    </p:spTree>
    <p:extLst>
      <p:ext uri="{BB962C8B-B14F-4D97-AF65-F5344CB8AC3E}">
        <p14:creationId xmlns:p14="http://schemas.microsoft.com/office/powerpoint/2010/main" val="451677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0CFE57-8FD8-1B9B-6691-AA662202E760}"/>
              </a:ext>
            </a:extLst>
          </p:cNvPr>
          <p:cNvSpPr txBox="1"/>
          <p:nvPr/>
        </p:nvSpPr>
        <p:spPr>
          <a:xfrm>
            <a:off x="1668780" y="458877"/>
            <a:ext cx="9425940" cy="1938992"/>
          </a:xfrm>
          <a:prstGeom prst="rect">
            <a:avLst/>
          </a:prstGeom>
          <a:noFill/>
        </p:spPr>
        <p:txBody>
          <a:bodyPr wrap="square">
            <a:spAutoFit/>
          </a:bodyPr>
          <a:lstStyle/>
          <a:p>
            <a:pPr algn="just"/>
            <a:r>
              <a:rPr lang="en-US" sz="2000" dirty="0">
                <a:solidFill>
                  <a:srgbClr val="333333"/>
                </a:solidFill>
                <a:effectLst/>
                <a:latin typeface="Times New Roman" panose="02020603050405020304" pitchFamily="18" charset="0"/>
                <a:ea typeface="Times New Roman" panose="02020603050405020304" pitchFamily="18" charset="0"/>
              </a:rPr>
              <a:t>Step 4 : In the left navigation pane, click </a:t>
            </a:r>
            <a:r>
              <a:rPr lang="en-US" sz="2000" b="1" dirty="0">
                <a:solidFill>
                  <a:srgbClr val="333333"/>
                </a:solidFill>
                <a:effectLst/>
                <a:latin typeface="Times New Roman" panose="02020603050405020304" pitchFamily="18" charset="0"/>
                <a:ea typeface="Times New Roman" panose="02020603050405020304" pitchFamily="18" charset="0"/>
              </a:rPr>
              <a:t>Load Balancers</a:t>
            </a:r>
            <a:r>
              <a:rPr lang="en-US"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rPr>
              <a:t>Step 5 : At the top of the screen, choose create Load Balancer.</a:t>
            </a:r>
            <a:endParaRPr lang="en-IN" sz="2000" dirty="0">
              <a:effectLst/>
              <a:latin typeface="Times New Roman" panose="02020603050405020304" pitchFamily="18" charset="0"/>
              <a:ea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rPr>
              <a:t>Step 6 : Under </a:t>
            </a:r>
            <a:r>
              <a:rPr lang="en-US" sz="2000" b="1" dirty="0">
                <a:solidFill>
                  <a:srgbClr val="333333"/>
                </a:solidFill>
                <a:effectLst/>
                <a:latin typeface="Times New Roman" panose="02020603050405020304" pitchFamily="18" charset="0"/>
                <a:ea typeface="Times New Roman" panose="02020603050405020304" pitchFamily="18" charset="0"/>
              </a:rPr>
              <a:t>Application Load Balancer</a:t>
            </a:r>
            <a:r>
              <a:rPr lang="en-US" sz="2000" dirty="0">
                <a:solidFill>
                  <a:srgbClr val="333333"/>
                </a:solidFill>
                <a:effectLst/>
                <a:latin typeface="Times New Roman" panose="02020603050405020304" pitchFamily="18" charset="0"/>
                <a:ea typeface="Times New Roman" panose="02020603050405020304" pitchFamily="18" charset="0"/>
              </a:rPr>
              <a:t>, choose Create</a:t>
            </a:r>
            <a:endParaRPr lang="en-IN" sz="2000" dirty="0">
              <a:effectLst/>
              <a:latin typeface="Times New Roman" panose="02020603050405020304" pitchFamily="18" charset="0"/>
              <a:ea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rPr>
              <a:t>Step 7 : Under </a:t>
            </a:r>
            <a:r>
              <a:rPr lang="en-US" sz="2000" b="1" dirty="0">
                <a:solidFill>
                  <a:srgbClr val="333333"/>
                </a:solidFill>
                <a:effectLst/>
                <a:latin typeface="Times New Roman" panose="02020603050405020304" pitchFamily="18" charset="0"/>
                <a:ea typeface="Times New Roman" panose="02020603050405020304" pitchFamily="18" charset="0"/>
              </a:rPr>
              <a:t>Load balancer name</a:t>
            </a:r>
            <a:r>
              <a:rPr lang="en-US" sz="2000" dirty="0">
                <a:solidFill>
                  <a:srgbClr val="333333"/>
                </a:solidFill>
                <a:effectLst/>
                <a:latin typeface="Times New Roman" panose="02020603050405020304" pitchFamily="18" charset="0"/>
                <a:ea typeface="Times New Roman" panose="02020603050405020304" pitchFamily="18" charset="0"/>
              </a:rPr>
              <a:t>, enter: </a:t>
            </a:r>
            <a:r>
              <a:rPr lang="en-US" sz="2000" dirty="0" err="1">
                <a:solidFill>
                  <a:srgbClr val="333333"/>
                </a:solidFill>
                <a:effectLst/>
                <a:latin typeface="Times New Roman" panose="02020603050405020304" pitchFamily="18" charset="0"/>
                <a:ea typeface="Times New Roman" panose="02020603050405020304" pitchFamily="18" charset="0"/>
              </a:rPr>
              <a:t>LabELB</a:t>
            </a:r>
            <a:endParaRPr lang="en-IN" sz="2000" dirty="0">
              <a:effectLst/>
              <a:latin typeface="Times New Roman" panose="02020603050405020304" pitchFamily="18" charset="0"/>
              <a:ea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rPr>
              <a:t>Step 8 : Scroll down to the </a:t>
            </a:r>
            <a:r>
              <a:rPr lang="en-US" sz="2000" b="1" dirty="0">
                <a:solidFill>
                  <a:srgbClr val="333333"/>
                </a:solidFill>
                <a:effectLst/>
                <a:latin typeface="Times New Roman" panose="02020603050405020304" pitchFamily="18" charset="0"/>
                <a:ea typeface="Times New Roman" panose="02020603050405020304" pitchFamily="18" charset="0"/>
              </a:rPr>
              <a:t>Network mapping</a:t>
            </a:r>
            <a:r>
              <a:rPr lang="en-US" sz="2000" dirty="0">
                <a:solidFill>
                  <a:srgbClr val="333333"/>
                </a:solidFill>
                <a:effectLst/>
                <a:latin typeface="Times New Roman" panose="02020603050405020304" pitchFamily="18" charset="0"/>
                <a:ea typeface="Times New Roman" panose="02020603050405020304" pitchFamily="18" charset="0"/>
              </a:rPr>
              <a:t> section, then:</a:t>
            </a:r>
            <a:endParaRPr lang="en-IN" sz="20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rPr>
              <a:t>For </a:t>
            </a:r>
            <a:r>
              <a:rPr lang="en-US" sz="2000" b="1" dirty="0">
                <a:solidFill>
                  <a:srgbClr val="333333"/>
                </a:solidFill>
                <a:effectLst/>
                <a:latin typeface="Times New Roman" panose="02020603050405020304" pitchFamily="18" charset="0"/>
                <a:ea typeface="Times New Roman" panose="02020603050405020304" pitchFamily="18" charset="0"/>
              </a:rPr>
              <a:t>VPC</a:t>
            </a:r>
            <a:r>
              <a:rPr lang="en-US" sz="2000" dirty="0">
                <a:solidFill>
                  <a:srgbClr val="333333"/>
                </a:solidFill>
                <a:effectLst/>
                <a:latin typeface="Times New Roman" panose="02020603050405020304" pitchFamily="18" charset="0"/>
                <a:ea typeface="Times New Roman" panose="02020603050405020304" pitchFamily="18" charset="0"/>
              </a:rPr>
              <a:t>, select: </a:t>
            </a:r>
            <a:r>
              <a:rPr lang="en-US" sz="2000" b="1" dirty="0">
                <a:solidFill>
                  <a:srgbClr val="333333"/>
                </a:solidFill>
                <a:effectLst/>
                <a:latin typeface="Times New Roman" panose="02020603050405020304" pitchFamily="18" charset="0"/>
                <a:ea typeface="Times New Roman" panose="02020603050405020304" pitchFamily="18" charset="0"/>
              </a:rPr>
              <a:t>Lab VPC</a:t>
            </a:r>
            <a:endParaRPr lang="en-IN" sz="20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79A7B754-F0D0-392D-740F-B4DA0FCCF30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552" b="9635"/>
          <a:stretch/>
        </p:blipFill>
        <p:spPr bwMode="auto">
          <a:xfrm>
            <a:off x="2755582" y="2397869"/>
            <a:ext cx="5339715" cy="2455545"/>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8323651-27D8-B677-459B-05866C9DDA5C}"/>
              </a:ext>
            </a:extLst>
          </p:cNvPr>
          <p:cNvSpPr txBox="1"/>
          <p:nvPr/>
        </p:nvSpPr>
        <p:spPr>
          <a:xfrm>
            <a:off x="1485900" y="5172055"/>
            <a:ext cx="8968740" cy="646331"/>
          </a:xfrm>
          <a:prstGeom prst="rect">
            <a:avLst/>
          </a:prstGeom>
          <a:noFill/>
        </p:spPr>
        <p:txBody>
          <a:bodyPr wrap="square">
            <a:spAutoFit/>
          </a:bodyPr>
          <a:lstStyle/>
          <a:p>
            <a:pPr marL="228600" algn="just"/>
            <a:r>
              <a:rPr lang="en-US" sz="1800" dirty="0">
                <a:solidFill>
                  <a:srgbClr val="333333"/>
                </a:solidFill>
                <a:effectLst/>
                <a:latin typeface="Times New Roman" panose="02020603050405020304" pitchFamily="18" charset="0"/>
                <a:ea typeface="Times New Roman" panose="02020603050405020304" pitchFamily="18" charset="0"/>
              </a:rPr>
              <a:t>Step 9: Choose the </a:t>
            </a:r>
            <a:r>
              <a:rPr lang="en-US" sz="1800" b="1" dirty="0">
                <a:solidFill>
                  <a:srgbClr val="333333"/>
                </a:solidFill>
                <a:effectLst/>
                <a:latin typeface="Times New Roman" panose="02020603050405020304" pitchFamily="18" charset="0"/>
                <a:ea typeface="Times New Roman" panose="02020603050405020304" pitchFamily="18" charset="0"/>
              </a:rPr>
              <a:t>first</a:t>
            </a:r>
            <a:r>
              <a:rPr lang="en-US" sz="1800" dirty="0">
                <a:solidFill>
                  <a:srgbClr val="333333"/>
                </a:solidFill>
                <a:effectLst/>
                <a:latin typeface="Times New Roman" panose="02020603050405020304" pitchFamily="18" charset="0"/>
                <a:ea typeface="Times New Roman" panose="02020603050405020304" pitchFamily="18" charset="0"/>
              </a:rPr>
              <a:t> displayed Availability Zone, then select </a:t>
            </a:r>
            <a:r>
              <a:rPr lang="en-US" sz="1800" b="1" dirty="0">
                <a:solidFill>
                  <a:srgbClr val="333333"/>
                </a:solidFill>
                <a:effectLst/>
                <a:latin typeface="Times New Roman" panose="02020603050405020304" pitchFamily="18" charset="0"/>
                <a:ea typeface="Times New Roman" panose="02020603050405020304" pitchFamily="18" charset="0"/>
              </a:rPr>
              <a:t>Public Subnet 1, </a:t>
            </a:r>
            <a:r>
              <a:rPr lang="en-US" sz="1800" b="0" dirty="0">
                <a:solidFill>
                  <a:srgbClr val="333333"/>
                </a:solidFill>
                <a:effectLst/>
                <a:latin typeface="Times New Roman" panose="02020603050405020304" pitchFamily="18" charset="0"/>
                <a:ea typeface="Times New Roman" panose="02020603050405020304" pitchFamily="18" charset="0"/>
              </a:rPr>
              <a:t>for </a:t>
            </a:r>
            <a:r>
              <a:rPr lang="en-US" sz="1800" b="1" dirty="0">
                <a:solidFill>
                  <a:srgbClr val="333333"/>
                </a:solidFill>
                <a:effectLst/>
                <a:latin typeface="Times New Roman" panose="02020603050405020304" pitchFamily="18" charset="0"/>
                <a:ea typeface="Times New Roman" panose="02020603050405020304" pitchFamily="18" charset="0"/>
              </a:rPr>
              <a:t>Second</a:t>
            </a:r>
            <a:r>
              <a:rPr lang="en-US" sz="1800" b="0" dirty="0">
                <a:solidFill>
                  <a:srgbClr val="333333"/>
                </a:solidFill>
                <a:effectLst/>
                <a:latin typeface="Times New Roman" panose="02020603050405020304" pitchFamily="18" charset="0"/>
                <a:ea typeface="Times New Roman" panose="02020603050405020304" pitchFamily="18" charset="0"/>
              </a:rPr>
              <a:t> Availability Zone  select</a:t>
            </a:r>
            <a:r>
              <a:rPr lang="en-US" sz="1800" b="1" dirty="0">
                <a:solidFill>
                  <a:srgbClr val="333333"/>
                </a:solidFill>
                <a:effectLst/>
                <a:latin typeface="Times New Roman" panose="02020603050405020304" pitchFamily="18" charset="0"/>
                <a:ea typeface="Times New Roman" panose="02020603050405020304" pitchFamily="18" charset="0"/>
              </a:rPr>
              <a:t> Public Subnet 2.</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56157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E1E9D-789B-D921-89BE-9678E2EF753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4" t="8555" r="3798" b="10773"/>
          <a:stretch/>
        </p:blipFill>
        <p:spPr bwMode="auto">
          <a:xfrm>
            <a:off x="2495550" y="357822"/>
            <a:ext cx="5270500" cy="2464435"/>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0A39E829-62F3-DB29-F22D-A47A749A0749}"/>
              </a:ext>
            </a:extLst>
          </p:cNvPr>
          <p:cNvSpPr txBox="1"/>
          <p:nvPr/>
        </p:nvSpPr>
        <p:spPr>
          <a:xfrm>
            <a:off x="1272540" y="2835415"/>
            <a:ext cx="10045700" cy="646331"/>
          </a:xfrm>
          <a:prstGeom prst="rect">
            <a:avLst/>
          </a:prstGeom>
          <a:noFill/>
        </p:spPr>
        <p:txBody>
          <a:bodyPr wrap="square">
            <a:spAutoFit/>
          </a:bodyPr>
          <a:lstStyle/>
          <a:p>
            <a:pPr marL="228600" algn="just"/>
            <a:r>
              <a:rPr lang="en-US" sz="1800" b="0" dirty="0">
                <a:solidFill>
                  <a:srgbClr val="333333"/>
                </a:solidFill>
                <a:effectLst/>
                <a:latin typeface="Times New Roman" panose="02020603050405020304" pitchFamily="18" charset="0"/>
                <a:ea typeface="Times New Roman" panose="02020603050405020304" pitchFamily="18" charset="0"/>
              </a:rPr>
              <a:t>Step 10:  </a:t>
            </a:r>
            <a:r>
              <a:rPr lang="en-US" sz="1800" dirty="0">
                <a:solidFill>
                  <a:srgbClr val="333333"/>
                </a:solidFill>
                <a:effectLst/>
                <a:latin typeface="Times New Roman" panose="02020603050405020304" pitchFamily="18" charset="0"/>
                <a:ea typeface="Times New Roman" panose="02020603050405020304" pitchFamily="18" charset="0"/>
              </a:rPr>
              <a:t>In the </a:t>
            </a:r>
            <a:r>
              <a:rPr lang="en-US" sz="1800" b="1" dirty="0">
                <a:solidFill>
                  <a:srgbClr val="333333"/>
                </a:solidFill>
                <a:effectLst/>
                <a:latin typeface="Times New Roman" panose="02020603050405020304" pitchFamily="18" charset="0"/>
                <a:ea typeface="Times New Roman" panose="02020603050405020304" pitchFamily="18" charset="0"/>
              </a:rPr>
              <a:t>Security groups</a:t>
            </a:r>
            <a:r>
              <a:rPr lang="en-US" sz="1800" dirty="0">
                <a:solidFill>
                  <a:srgbClr val="333333"/>
                </a:solidFill>
                <a:effectLst/>
                <a:latin typeface="Times New Roman" panose="02020603050405020304" pitchFamily="18" charset="0"/>
                <a:ea typeface="Times New Roman" panose="02020603050405020304" pitchFamily="18" charset="0"/>
              </a:rPr>
              <a:t> section: Select </a:t>
            </a:r>
            <a:r>
              <a:rPr lang="en-US" sz="1800" b="1" dirty="0">
                <a:solidFill>
                  <a:srgbClr val="333333"/>
                </a:solidFill>
                <a:effectLst/>
                <a:latin typeface="Times New Roman" panose="02020603050405020304" pitchFamily="18" charset="0"/>
                <a:ea typeface="Times New Roman" panose="02020603050405020304" pitchFamily="18" charset="0"/>
              </a:rPr>
              <a:t>Web Security Group</a:t>
            </a:r>
            <a:endParaRPr lang="en-IN" sz="1800" dirty="0">
              <a:effectLst/>
              <a:latin typeface="Times New Roman" panose="02020603050405020304" pitchFamily="18" charset="0"/>
              <a:ea typeface="Times New Roman" panose="02020603050405020304" pitchFamily="18" charset="0"/>
            </a:endParaRPr>
          </a:p>
          <a:p>
            <a:pPr algn="just"/>
            <a:r>
              <a:rPr lang="en-US" sz="1800" b="0" dirty="0">
                <a:solidFill>
                  <a:srgbClr val="333333"/>
                </a:solidFill>
                <a:effectLst/>
                <a:latin typeface="Times New Roman" panose="02020603050405020304" pitchFamily="18" charset="0"/>
                <a:ea typeface="Times New Roman" panose="02020603050405020304" pitchFamily="18" charset="0"/>
              </a:rPr>
              <a:t>      Step 11: </a:t>
            </a:r>
            <a:r>
              <a:rPr lang="en-US" sz="1800" dirty="0">
                <a:solidFill>
                  <a:srgbClr val="333333"/>
                </a:solidFill>
                <a:effectLst/>
                <a:latin typeface="Times New Roman" panose="02020603050405020304" pitchFamily="18" charset="0"/>
                <a:ea typeface="Times New Roman" panose="02020603050405020304" pitchFamily="18" charset="0"/>
              </a:rPr>
              <a:t>For the Listener HTTP:80 row, set the Default action to forward to </a:t>
            </a:r>
            <a:r>
              <a:rPr lang="en-US" sz="1800" b="1" dirty="0" err="1">
                <a:solidFill>
                  <a:srgbClr val="333333"/>
                </a:solidFill>
                <a:effectLst/>
                <a:latin typeface="Times New Roman" panose="02020603050405020304" pitchFamily="18" charset="0"/>
                <a:ea typeface="Times New Roman" panose="02020603050405020304" pitchFamily="18" charset="0"/>
              </a:rPr>
              <a:t>LabGroup</a:t>
            </a:r>
            <a:r>
              <a:rPr lang="en-US"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93AB19B3-0804-63B4-28D6-C990F13C05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837" b="9635"/>
          <a:stretch/>
        </p:blipFill>
        <p:spPr bwMode="auto">
          <a:xfrm>
            <a:off x="2660650" y="3773170"/>
            <a:ext cx="5326380" cy="24409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41814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925EF2-DF3B-65B1-2C40-39318E91503D}"/>
              </a:ext>
            </a:extLst>
          </p:cNvPr>
          <p:cNvSpPr txBox="1"/>
          <p:nvPr/>
        </p:nvSpPr>
        <p:spPr>
          <a:xfrm>
            <a:off x="1435100" y="445388"/>
            <a:ext cx="9801860" cy="4616905"/>
          </a:xfrm>
          <a:prstGeom prst="rect">
            <a:avLst/>
          </a:prstGeom>
          <a:noFill/>
        </p:spPr>
        <p:txBody>
          <a:bodyPr wrap="square">
            <a:spAutoFit/>
          </a:bodyPr>
          <a:lstStyle/>
          <a:p>
            <a:pPr algn="just"/>
            <a:r>
              <a:rPr lang="en-US" sz="1800" dirty="0">
                <a:solidFill>
                  <a:srgbClr val="333333"/>
                </a:solidFill>
                <a:effectLst/>
                <a:latin typeface="Times New Roman" panose="02020603050405020304" pitchFamily="18" charset="0"/>
                <a:ea typeface="Times New Roman" panose="02020603050405020304" pitchFamily="18" charset="0"/>
              </a:rPr>
              <a:t>Step 12 : Scroll to the bottom and choose Create load balancer.</a:t>
            </a:r>
            <a:endParaRPr lang="en-IN" sz="1800" dirty="0">
              <a:effectLst/>
              <a:latin typeface="Times New Roman" panose="02020603050405020304" pitchFamily="18" charset="0"/>
              <a:ea typeface="Times New Roman" panose="02020603050405020304" pitchFamily="18" charset="0"/>
            </a:endParaRPr>
          </a:p>
          <a:p>
            <a:pPr algn="just">
              <a:lnSpc>
                <a:spcPct val="107000"/>
              </a:lnSpc>
              <a:spcAft>
                <a:spcPts val="800"/>
              </a:spcAft>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3: Create a Launch Configuration and an Auto Scaling Group</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800" dirty="0">
                <a:solidFill>
                  <a:srgbClr val="333333"/>
                </a:solidFill>
                <a:effectLst/>
                <a:latin typeface="Times New Roman" panose="02020603050405020304" pitchFamily="18" charset="0"/>
                <a:ea typeface="Times New Roman" panose="02020603050405020304" pitchFamily="18" charset="0"/>
              </a:rPr>
              <a:t>     Step 1 : In the left navigation pane, click </a:t>
            </a:r>
            <a:r>
              <a:rPr lang="en-US" sz="1800" b="1" dirty="0">
                <a:solidFill>
                  <a:srgbClr val="333333"/>
                </a:solidFill>
                <a:effectLst/>
                <a:latin typeface="Times New Roman" panose="02020603050405020304" pitchFamily="18" charset="0"/>
                <a:ea typeface="Times New Roman" panose="02020603050405020304" pitchFamily="18" charset="0"/>
              </a:rPr>
              <a:t>Launch Configurations</a:t>
            </a:r>
            <a:r>
              <a:rPr lang="en-US"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lgn="just"/>
            <a:r>
              <a:rPr lang="en-US" sz="1800" dirty="0">
                <a:solidFill>
                  <a:srgbClr val="333333"/>
                </a:solidFill>
                <a:effectLst/>
                <a:latin typeface="Times New Roman" panose="02020603050405020304" pitchFamily="18" charset="0"/>
                <a:ea typeface="Times New Roman" panose="02020603050405020304" pitchFamily="18" charset="0"/>
              </a:rPr>
              <a:t>     Step 2 :  Click Create </a:t>
            </a:r>
            <a:r>
              <a:rPr lang="en-US" sz="1800" b="1" dirty="0">
                <a:solidFill>
                  <a:srgbClr val="333333"/>
                </a:solidFill>
                <a:effectLst/>
                <a:latin typeface="Times New Roman" panose="02020603050405020304" pitchFamily="18" charset="0"/>
                <a:ea typeface="Times New Roman" panose="02020603050405020304" pitchFamily="18" charset="0"/>
              </a:rPr>
              <a:t>Launch Configuration.</a:t>
            </a:r>
            <a:endParaRPr lang="en-IN" sz="1800" dirty="0">
              <a:effectLst/>
              <a:latin typeface="Times New Roman" panose="02020603050405020304" pitchFamily="18" charset="0"/>
              <a:ea typeface="Times New Roman" panose="02020603050405020304" pitchFamily="18" charset="0"/>
            </a:endParaRPr>
          </a:p>
          <a:p>
            <a:pPr algn="just"/>
            <a:r>
              <a:rPr lang="en-US" sz="1800" dirty="0">
                <a:solidFill>
                  <a:srgbClr val="333333"/>
                </a:solidFill>
                <a:effectLst/>
                <a:latin typeface="Times New Roman" panose="02020603050405020304" pitchFamily="18" charset="0"/>
                <a:ea typeface="Times New Roman" panose="02020603050405020304" pitchFamily="18" charset="0"/>
              </a:rPr>
              <a:t>      Step 3 : Configure these settings:</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0" dirty="0">
                <a:solidFill>
                  <a:srgbClr val="333333"/>
                </a:solidFill>
                <a:effectLst/>
                <a:latin typeface="Times New Roman" panose="02020603050405020304" pitchFamily="18" charset="0"/>
                <a:ea typeface="Times New Roman" panose="02020603050405020304" pitchFamily="18" charset="0"/>
              </a:rPr>
              <a:t>Launch configuration name: </a:t>
            </a:r>
            <a:r>
              <a:rPr lang="en-US" sz="1800" b="0" dirty="0" err="1">
                <a:solidFill>
                  <a:srgbClr val="333333"/>
                </a:solidFill>
                <a:effectLst/>
                <a:latin typeface="Times New Roman" panose="02020603050405020304" pitchFamily="18" charset="0"/>
                <a:ea typeface="Times New Roman" panose="02020603050405020304" pitchFamily="18" charset="0"/>
              </a:rPr>
              <a:t>LabConfig</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Amazon Machine Image (AMI) Choose </a:t>
            </a:r>
            <a:r>
              <a:rPr lang="en-US" sz="18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AMI</a:t>
            </a:r>
          </a:p>
          <a:p>
            <a:pPr marL="342900" lvl="0" indent="-342900" algn="just">
              <a:lnSpc>
                <a:spcPct val="107000"/>
              </a:lnSpc>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type: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instance type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t3.micro</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If you have launched the lab in the us-east-1 Region, select the </a:t>
            </a:r>
            <a:r>
              <a:rPr lang="en-US" sz="2000" b="1"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t2.micro</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F2FBAC4-3DA1-5B35-00E0-313C316FF12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33" t="9947" r="2010" b="9423"/>
          <a:stretch/>
        </p:blipFill>
        <p:spPr bwMode="auto">
          <a:xfrm>
            <a:off x="3263265" y="4658360"/>
            <a:ext cx="4629150" cy="21996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9992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D18AA7-52B4-AEF7-0DD7-21B7AC8FA9D3}"/>
              </a:ext>
            </a:extLst>
          </p:cNvPr>
          <p:cNvSpPr txBox="1"/>
          <p:nvPr/>
        </p:nvSpPr>
        <p:spPr>
          <a:xfrm>
            <a:off x="1384300" y="337415"/>
            <a:ext cx="9618980" cy="3839128"/>
          </a:xfrm>
          <a:prstGeom prst="rect">
            <a:avLst/>
          </a:prstGeom>
          <a:noFill/>
        </p:spPr>
        <p:txBody>
          <a:bodyPr wrap="square">
            <a:spAutoFit/>
          </a:bodyPr>
          <a:lstStyle/>
          <a:p>
            <a:pPr marL="342900" lvl="0" indent="-342900" algn="just">
              <a:lnSpc>
                <a:spcPct val="107000"/>
              </a:lnSpc>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Additional configuration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Monitoring:</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EC2 instance detailed monitoring within CloudWatch</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Under </a:t>
            </a:r>
            <a:r>
              <a:rPr lang="en-US" sz="2000" b="1"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Security groups,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an existing security group</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Security Group</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Key pair</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Key pair options: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an existing key pair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Existing key pair:</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vockey</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 acknowledge...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Create Launch Configuration.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15F2F88-6B0D-6E38-C43F-E78C3D506B1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327" b="10147"/>
          <a:stretch/>
        </p:blipFill>
        <p:spPr bwMode="auto">
          <a:xfrm>
            <a:off x="3192145" y="4442230"/>
            <a:ext cx="4649470" cy="20783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7939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84BC28-672A-7E11-F5C6-B139765FA338}"/>
              </a:ext>
            </a:extLst>
          </p:cNvPr>
          <p:cNvSpPr txBox="1"/>
          <p:nvPr/>
        </p:nvSpPr>
        <p:spPr>
          <a:xfrm>
            <a:off x="1272540" y="442020"/>
            <a:ext cx="9761220" cy="1701107"/>
          </a:xfrm>
          <a:prstGeom prst="rect">
            <a:avLst/>
          </a:prstGeom>
          <a:noFill/>
        </p:spPr>
        <p:txBody>
          <a:bodyPr wrap="square">
            <a:spAutoFit/>
          </a:bodyPr>
          <a:lstStyle/>
          <a:p>
            <a:pPr marL="228600"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 Select the checkbox for the </a:t>
            </a:r>
            <a:r>
              <a:rPr lang="en-US" sz="2000" i="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LabConfig</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Launch Configuration.</a:t>
            </a: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 From the  Actions menu, choose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Auto Scaling group.</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6 : Enter Auto Scaling group name: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Name: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 Auto Scaling Group</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1C1F951-F918-D3F8-6F7F-C296475EADBE}"/>
              </a:ext>
            </a:extLst>
          </p:cNvPr>
          <p:cNvPicPr>
            <a:picLocks noChangeAspect="1"/>
          </p:cNvPicPr>
          <p:nvPr/>
        </p:nvPicPr>
        <p:blipFill rotWithShape="1">
          <a:blip r:embed="rId2">
            <a:extLst>
              <a:ext uri="{28A0092B-C50C-407E-A947-70E740481C1C}">
                <a14:useLocalDpi xmlns:a14="http://schemas.microsoft.com/office/drawing/2010/main" val="0"/>
              </a:ext>
            </a:extLst>
          </a:blip>
          <a:srcRect t="9294" b="10658"/>
          <a:stretch/>
        </p:blipFill>
        <p:spPr bwMode="auto">
          <a:xfrm>
            <a:off x="5451475" y="1863933"/>
            <a:ext cx="5942330" cy="2673985"/>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E22C73B-A931-BA76-B5D6-444261D86066}"/>
              </a:ext>
            </a:extLst>
          </p:cNvPr>
          <p:cNvSpPr txBox="1"/>
          <p:nvPr/>
        </p:nvSpPr>
        <p:spPr>
          <a:xfrm>
            <a:off x="1414779" y="4258724"/>
            <a:ext cx="10649585" cy="2311402"/>
          </a:xfrm>
          <a:prstGeom prst="rect">
            <a:avLst/>
          </a:prstGeom>
          <a:noFill/>
        </p:spPr>
        <p:txBody>
          <a:bodyPr wrap="square">
            <a:spAutoFit/>
          </a:bodyPr>
          <a:lstStyle/>
          <a:p>
            <a:pPr marL="228600"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7 : Choose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Next</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8 : On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Network</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page configure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Network:</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Private Subnet 1 (10.0.1.0/24)</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Private Subnet 2 (10.0.3.0/24)</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9 : Choose Next.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9067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8836A1-67DD-25E2-6142-14F8AC26C68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295" b="9899"/>
          <a:stretch/>
        </p:blipFill>
        <p:spPr bwMode="auto">
          <a:xfrm>
            <a:off x="1854517" y="278765"/>
            <a:ext cx="4744085" cy="215519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0BCF0FC6-E39E-8F7B-D5B7-EB29CB7076A4}"/>
              </a:ext>
            </a:extLst>
          </p:cNvPr>
          <p:cNvSpPr txBox="1"/>
          <p:nvPr/>
        </p:nvSpPr>
        <p:spPr>
          <a:xfrm>
            <a:off x="1076960" y="2828836"/>
            <a:ext cx="10414000" cy="1015663"/>
          </a:xfrm>
          <a:prstGeom prst="rect">
            <a:avLst/>
          </a:prstGeom>
          <a:noFill/>
        </p:spPr>
        <p:txBody>
          <a:bodyPr wrap="square">
            <a:spAutoFit/>
          </a:bodyPr>
          <a:lstStyle/>
          <a:p>
            <a:pPr marL="228600" algn="just"/>
            <a:r>
              <a:rPr lang="en-US" sz="2000" dirty="0">
                <a:solidFill>
                  <a:srgbClr val="333333"/>
                </a:solidFill>
                <a:effectLst/>
                <a:latin typeface="Times New Roman" panose="02020603050405020304" pitchFamily="18" charset="0"/>
                <a:ea typeface="Times New Roman" panose="02020603050405020304" pitchFamily="18" charset="0"/>
              </a:rPr>
              <a:t>Step 10 : In the </a:t>
            </a:r>
            <a:r>
              <a:rPr lang="en-US" sz="2000" b="1" dirty="0">
                <a:solidFill>
                  <a:srgbClr val="333333"/>
                </a:solidFill>
                <a:effectLst/>
                <a:latin typeface="Times New Roman" panose="02020603050405020304" pitchFamily="18" charset="0"/>
                <a:ea typeface="Times New Roman" panose="02020603050405020304" pitchFamily="18" charset="0"/>
              </a:rPr>
              <a:t>Load balancing - </a:t>
            </a:r>
            <a:r>
              <a:rPr lang="en-US" sz="2000" b="1" i="1" dirty="0">
                <a:solidFill>
                  <a:srgbClr val="333333"/>
                </a:solidFill>
                <a:effectLst/>
                <a:latin typeface="Times New Roman" panose="02020603050405020304" pitchFamily="18" charset="0"/>
                <a:ea typeface="Times New Roman" panose="02020603050405020304" pitchFamily="18" charset="0"/>
              </a:rPr>
              <a:t>optional</a:t>
            </a:r>
            <a:r>
              <a:rPr lang="en-US" sz="2000" dirty="0">
                <a:solidFill>
                  <a:srgbClr val="333333"/>
                </a:solidFill>
                <a:effectLst/>
                <a:latin typeface="Times New Roman" panose="02020603050405020304" pitchFamily="18" charset="0"/>
                <a:ea typeface="Times New Roman" panose="02020603050405020304" pitchFamily="18" charset="0"/>
              </a:rPr>
              <a:t> pane, choose </a:t>
            </a:r>
            <a:r>
              <a:rPr lang="en-US" sz="2000" b="1" dirty="0">
                <a:solidFill>
                  <a:srgbClr val="333333"/>
                </a:solidFill>
                <a:effectLst/>
                <a:latin typeface="Times New Roman" panose="02020603050405020304" pitchFamily="18" charset="0"/>
                <a:ea typeface="Times New Roman" panose="02020603050405020304" pitchFamily="18" charset="0"/>
              </a:rPr>
              <a:t>Attach to an existing load balancer</a:t>
            </a:r>
            <a:endParaRPr lang="en-IN" sz="2000" dirty="0">
              <a:effectLst/>
              <a:latin typeface="Times New Roman" panose="02020603050405020304" pitchFamily="18" charset="0"/>
              <a:ea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rPr>
              <a:t>      Step 11 : In the </a:t>
            </a:r>
            <a:r>
              <a:rPr lang="en-US" sz="2000" b="1" dirty="0">
                <a:solidFill>
                  <a:srgbClr val="333333"/>
                </a:solidFill>
                <a:effectLst/>
                <a:latin typeface="Times New Roman" panose="02020603050405020304" pitchFamily="18" charset="0"/>
                <a:ea typeface="Times New Roman" panose="02020603050405020304" pitchFamily="18" charset="0"/>
              </a:rPr>
              <a:t>Attach to an existing load balancer</a:t>
            </a:r>
            <a:r>
              <a:rPr lang="en-US" sz="2000" dirty="0">
                <a:solidFill>
                  <a:srgbClr val="333333"/>
                </a:solidFill>
                <a:effectLst/>
                <a:latin typeface="Times New Roman" panose="02020603050405020304" pitchFamily="18" charset="0"/>
                <a:ea typeface="Times New Roman" panose="02020603050405020304" pitchFamily="18" charset="0"/>
              </a:rPr>
              <a:t> pane, use the dropdown             list to select </a:t>
            </a:r>
            <a:r>
              <a:rPr lang="en-US" sz="2000" i="1" dirty="0" err="1">
                <a:solidFill>
                  <a:srgbClr val="333333"/>
                </a:solidFill>
                <a:effectLst/>
                <a:latin typeface="Times New Roman" panose="02020603050405020304" pitchFamily="18" charset="0"/>
                <a:ea typeface="Times New Roman" panose="02020603050405020304" pitchFamily="18" charset="0"/>
              </a:rPr>
              <a:t>LabGroup</a:t>
            </a:r>
            <a:r>
              <a:rPr lang="en-US"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35D6517F-FED4-1B07-A434-7CF5C3BEE679}"/>
              </a:ext>
            </a:extLst>
          </p:cNvPr>
          <p:cNvPicPr>
            <a:picLocks noChangeAspect="1"/>
          </p:cNvPicPr>
          <p:nvPr/>
        </p:nvPicPr>
        <p:blipFill rotWithShape="1">
          <a:blip r:embed="rId3">
            <a:extLst>
              <a:ext uri="{28A0092B-C50C-407E-A947-70E740481C1C}">
                <a14:useLocalDpi xmlns:a14="http://schemas.microsoft.com/office/drawing/2010/main" val="0"/>
              </a:ext>
            </a:extLst>
          </a:blip>
          <a:srcRect t="9037" b="9889"/>
          <a:stretch/>
        </p:blipFill>
        <p:spPr bwMode="auto">
          <a:xfrm>
            <a:off x="1529715" y="3995102"/>
            <a:ext cx="5942330" cy="27082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98748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149DDD-A9FC-7706-B63A-1E57B2A4F8B3}"/>
              </a:ext>
            </a:extLst>
          </p:cNvPr>
          <p:cNvSpPr txBox="1"/>
          <p:nvPr/>
        </p:nvSpPr>
        <p:spPr>
          <a:xfrm>
            <a:off x="1252220" y="379884"/>
            <a:ext cx="9751060" cy="2543389"/>
          </a:xfrm>
          <a:prstGeom prst="rect">
            <a:avLst/>
          </a:prstGeom>
          <a:noFill/>
        </p:spPr>
        <p:txBody>
          <a:bodyPr wrap="square">
            <a:spAutoFit/>
          </a:bodyPr>
          <a:lstStyle/>
          <a:p>
            <a:pPr marL="228600" algn="just"/>
            <a:r>
              <a:rPr lang="en-US" sz="2000" dirty="0">
                <a:solidFill>
                  <a:srgbClr val="333333"/>
                </a:solidFill>
                <a:effectLst/>
                <a:latin typeface="Times New Roman" panose="02020603050405020304" pitchFamily="18" charset="0"/>
                <a:ea typeface="Times New Roman" panose="02020603050405020304" pitchFamily="18" charset="0"/>
              </a:rPr>
              <a:t>Step 12 : In the </a:t>
            </a:r>
            <a:r>
              <a:rPr lang="en-US" sz="2000" b="1" dirty="0">
                <a:solidFill>
                  <a:srgbClr val="333333"/>
                </a:solidFill>
                <a:effectLst/>
                <a:latin typeface="Times New Roman" panose="02020603050405020304" pitchFamily="18" charset="0"/>
                <a:ea typeface="Times New Roman" panose="02020603050405020304" pitchFamily="18" charset="0"/>
              </a:rPr>
              <a:t>Additional settings - </a:t>
            </a:r>
            <a:r>
              <a:rPr lang="en-US" sz="2000" b="1" i="1" dirty="0">
                <a:solidFill>
                  <a:srgbClr val="333333"/>
                </a:solidFill>
                <a:effectLst/>
                <a:latin typeface="Times New Roman" panose="02020603050405020304" pitchFamily="18" charset="0"/>
                <a:ea typeface="Times New Roman" panose="02020603050405020304" pitchFamily="18" charset="0"/>
              </a:rPr>
              <a:t>optional</a:t>
            </a:r>
            <a:r>
              <a:rPr lang="en-US" sz="2000" dirty="0">
                <a:solidFill>
                  <a:srgbClr val="333333"/>
                </a:solidFill>
                <a:effectLst/>
                <a:latin typeface="Times New Roman" panose="02020603050405020304" pitchFamily="18" charset="0"/>
                <a:ea typeface="Times New Roman" panose="02020603050405020304" pitchFamily="18" charset="0"/>
              </a:rPr>
              <a:t> pane, select </a:t>
            </a:r>
            <a:r>
              <a:rPr lang="en-US" sz="2000" b="1" dirty="0">
                <a:solidFill>
                  <a:srgbClr val="333333"/>
                </a:solidFill>
                <a:effectLst/>
                <a:latin typeface="Times New Roman" panose="02020603050405020304" pitchFamily="18" charset="0"/>
                <a:ea typeface="Times New Roman" panose="02020603050405020304" pitchFamily="18" charset="0"/>
              </a:rPr>
              <a:t>Enable group metrics collection within CloudWatch</a:t>
            </a:r>
            <a:endParaRPr lang="en-IN" sz="2000" dirty="0">
              <a:effectLst/>
              <a:latin typeface="Times New Roman" panose="02020603050405020304" pitchFamily="18" charset="0"/>
              <a:ea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13  :Choose Next.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14  : Under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Group size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Desired capacity:</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2</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Minimum capacity:</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2</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Maximum capacity:</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6</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7ED4B3C-28E2-0E26-ECA9-735E75688A9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037" b="9889"/>
          <a:stretch/>
        </p:blipFill>
        <p:spPr bwMode="auto">
          <a:xfrm>
            <a:off x="5654675" y="1733396"/>
            <a:ext cx="4235450" cy="193040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4A565E15-E961-08E8-B4A6-D9005A4512C2}"/>
              </a:ext>
            </a:extLst>
          </p:cNvPr>
          <p:cNvSpPr txBox="1"/>
          <p:nvPr/>
        </p:nvSpPr>
        <p:spPr>
          <a:xfrm>
            <a:off x="1424940" y="4171796"/>
            <a:ext cx="7962900" cy="2295500"/>
          </a:xfrm>
          <a:prstGeom prst="rect">
            <a:avLst/>
          </a:prstGeom>
          <a:noFill/>
        </p:spPr>
        <p:txBody>
          <a:bodyPr wrap="square">
            <a:spAutoFit/>
          </a:bodyPr>
          <a:lstStyle/>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15 : Under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Scaling policies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tracking scaling policy</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configure: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policy name: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LabScalingPolicy</a:t>
            </a:r>
            <a:endPar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Metric type:</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Average CPU Utilization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value:</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60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620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6FEBAF-D57E-6A42-680E-72979CD72B51}"/>
              </a:ext>
            </a:extLst>
          </p:cNvPr>
          <p:cNvPicPr>
            <a:picLocks noChangeAspect="1"/>
          </p:cNvPicPr>
          <p:nvPr/>
        </p:nvPicPr>
        <p:blipFill rotWithShape="1">
          <a:blip r:embed="rId2">
            <a:extLst>
              <a:ext uri="{28A0092B-C50C-407E-A947-70E740481C1C}">
                <a14:useLocalDpi xmlns:a14="http://schemas.microsoft.com/office/drawing/2010/main" val="0"/>
              </a:ext>
            </a:extLst>
          </a:blip>
          <a:srcRect t="9294" b="10141"/>
          <a:stretch/>
        </p:blipFill>
        <p:spPr bwMode="auto">
          <a:xfrm>
            <a:off x="1296035" y="295275"/>
            <a:ext cx="5942330" cy="2691130"/>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704FF431-7ACB-8C6A-084F-29534BBFA504}"/>
              </a:ext>
            </a:extLst>
          </p:cNvPr>
          <p:cNvSpPr txBox="1"/>
          <p:nvPr/>
        </p:nvSpPr>
        <p:spPr>
          <a:xfrm>
            <a:off x="1475104" y="3175286"/>
            <a:ext cx="6101080" cy="646331"/>
          </a:xfrm>
          <a:prstGeom prst="rect">
            <a:avLst/>
          </a:prstGeom>
          <a:noFill/>
        </p:spPr>
        <p:txBody>
          <a:bodyPr wrap="square">
            <a:spAutoFit/>
          </a:bodyPr>
          <a:lstStyle/>
          <a:p>
            <a:pPr algn="just"/>
            <a:r>
              <a:rPr lang="en-IN" sz="1800" dirty="0">
                <a:solidFill>
                  <a:srgbClr val="333333"/>
                </a:solidFill>
                <a:effectLst/>
                <a:latin typeface="Times New Roman" panose="02020603050405020304" pitchFamily="18" charset="0"/>
                <a:ea typeface="Times New Roman" panose="02020603050405020304" pitchFamily="18" charset="0"/>
              </a:rPr>
              <a:t> </a:t>
            </a:r>
            <a:r>
              <a:rPr lang="en-US" sz="1800" dirty="0">
                <a:solidFill>
                  <a:srgbClr val="333333"/>
                </a:solidFill>
                <a:effectLst/>
                <a:latin typeface="Times New Roman" panose="02020603050405020304" pitchFamily="18" charset="0"/>
                <a:ea typeface="Times New Roman" panose="02020603050405020304" pitchFamily="18" charset="0"/>
              </a:rPr>
              <a:t>Step 16 : Choose Next</a:t>
            </a:r>
            <a:endParaRPr lang="en-IN" sz="1800" dirty="0">
              <a:effectLst/>
              <a:latin typeface="Times New Roman" panose="02020603050405020304" pitchFamily="18" charset="0"/>
              <a:ea typeface="Times New Roman" panose="02020603050405020304" pitchFamily="18" charset="0"/>
            </a:endParaRPr>
          </a:p>
          <a:p>
            <a:pPr algn="just"/>
            <a:r>
              <a:rPr lang="en-US" sz="1800" dirty="0">
                <a:solidFill>
                  <a:srgbClr val="333333"/>
                </a:solidFill>
                <a:effectLst/>
                <a:latin typeface="Times New Roman" panose="02020603050405020304" pitchFamily="18" charset="0"/>
                <a:ea typeface="Times New Roman" panose="02020603050405020304" pitchFamily="18" charset="0"/>
              </a:rPr>
              <a:t>Step 17 : Choose Next</a:t>
            </a:r>
            <a:endParaRPr lang="en-IN" sz="1800" dirty="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1765C944-E14A-A0E5-A7B7-32E1B9E0AD00}"/>
              </a:ext>
            </a:extLst>
          </p:cNvPr>
          <p:cNvPicPr>
            <a:picLocks noChangeAspect="1"/>
          </p:cNvPicPr>
          <p:nvPr/>
        </p:nvPicPr>
        <p:blipFill rotWithShape="1">
          <a:blip r:embed="rId3">
            <a:extLst>
              <a:ext uri="{28A0092B-C50C-407E-A947-70E740481C1C}">
                <a14:useLocalDpi xmlns:a14="http://schemas.microsoft.com/office/drawing/2010/main" val="0"/>
              </a:ext>
            </a:extLst>
          </a:blip>
          <a:srcRect t="10069" b="48364"/>
          <a:stretch/>
        </p:blipFill>
        <p:spPr bwMode="auto">
          <a:xfrm>
            <a:off x="1633219" y="3986321"/>
            <a:ext cx="5942965" cy="1388745"/>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6E68B477-3283-AACF-F05D-F2732986BC93}"/>
              </a:ext>
            </a:extLst>
          </p:cNvPr>
          <p:cNvSpPr txBox="1"/>
          <p:nvPr/>
        </p:nvSpPr>
        <p:spPr>
          <a:xfrm>
            <a:off x="1760220" y="5539770"/>
            <a:ext cx="6101080" cy="923330"/>
          </a:xfrm>
          <a:prstGeom prst="rect">
            <a:avLst/>
          </a:prstGeom>
          <a:noFill/>
        </p:spPr>
        <p:txBody>
          <a:bodyPr wrap="square">
            <a:spAutoFit/>
          </a:bodyPr>
          <a:lstStyle/>
          <a:p>
            <a:pPr algn="just"/>
            <a:r>
              <a:rPr lang="en-US" sz="1800" dirty="0">
                <a:solidFill>
                  <a:srgbClr val="333333"/>
                </a:solidFill>
                <a:effectLst/>
                <a:latin typeface="Times New Roman" panose="02020603050405020304" pitchFamily="18" charset="0"/>
                <a:ea typeface="Times New Roman" panose="02020603050405020304" pitchFamily="18" charset="0"/>
              </a:rPr>
              <a:t>Step 18 : Choose Tag</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1" dirty="0">
                <a:solidFill>
                  <a:srgbClr val="333333"/>
                </a:solidFill>
                <a:effectLst/>
                <a:latin typeface="Times New Roman" panose="02020603050405020304" pitchFamily="18" charset="0"/>
                <a:ea typeface="Times New Roman" panose="02020603050405020304" pitchFamily="18" charset="0"/>
              </a:rPr>
              <a:t>Key:</a:t>
            </a:r>
            <a:r>
              <a:rPr lang="en-US" sz="1800" dirty="0">
                <a:solidFill>
                  <a:srgbClr val="333333"/>
                </a:solidFill>
                <a:effectLst/>
                <a:latin typeface="Times New Roman" panose="02020603050405020304" pitchFamily="18" charset="0"/>
                <a:ea typeface="Times New Roman" panose="02020603050405020304" pitchFamily="18" charset="0"/>
              </a:rPr>
              <a:t> Name</a:t>
            </a:r>
            <a:endParaRPr lang="en-IN" sz="1800" dirty="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1" dirty="0">
                <a:solidFill>
                  <a:srgbClr val="333333"/>
                </a:solidFill>
                <a:effectLst/>
                <a:latin typeface="Times New Roman" panose="02020603050405020304" pitchFamily="18" charset="0"/>
                <a:ea typeface="Times New Roman" panose="02020603050405020304" pitchFamily="18" charset="0"/>
              </a:rPr>
              <a:t>Value:</a:t>
            </a:r>
            <a:r>
              <a:rPr lang="en-US" sz="1800" dirty="0">
                <a:solidFill>
                  <a:srgbClr val="333333"/>
                </a:solidFill>
                <a:effectLst/>
                <a:latin typeface="Times New Roman" panose="02020603050405020304" pitchFamily="18" charset="0"/>
                <a:ea typeface="Times New Roman" panose="02020603050405020304" pitchFamily="18" charset="0"/>
              </a:rPr>
              <a:t> Lab Instance</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13188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431066-37DE-BD84-10EF-EB8CB21C70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426" b="10672"/>
          <a:stretch/>
        </p:blipFill>
        <p:spPr bwMode="auto">
          <a:xfrm>
            <a:off x="2496185" y="0"/>
            <a:ext cx="4192270" cy="1788795"/>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7DBCAB72-C7AC-2CDF-3F7C-1BFFF7F30018}"/>
              </a:ext>
            </a:extLst>
          </p:cNvPr>
          <p:cNvSpPr txBox="1"/>
          <p:nvPr/>
        </p:nvSpPr>
        <p:spPr>
          <a:xfrm>
            <a:off x="1465580" y="1943915"/>
            <a:ext cx="9730740" cy="4525341"/>
          </a:xfrm>
          <a:prstGeom prst="rect">
            <a:avLst/>
          </a:prstGeom>
          <a:noFill/>
        </p:spPr>
        <p:txBody>
          <a:bodyPr wrap="square">
            <a:spAutoFit/>
          </a:bodyPr>
          <a:lstStyle/>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19 : Click Next.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20 : Review the details of your Auto Scaling group, then click Create Auto scaling Group</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4: Verify that Load Balancing is Working</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In the left navigation pane,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(You should see two new instances named </a:t>
            </a:r>
            <a:r>
              <a:rPr lang="en-US" sz="2000" b="1"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In the left navigation pane,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Balancing</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section).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Choose </a:t>
            </a:r>
            <a:r>
              <a:rPr lang="en-US" sz="2000" i="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LabGroup</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 : Click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tab.</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(Two </a:t>
            </a:r>
            <a:r>
              <a:rPr lang="en-US" sz="2000" b="1"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targets should be listed for this target group</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 Wait until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Status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of both instances transitions to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healthy</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6 : In the left navigation pane,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Balancers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7 : In the lower pane, copy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DNS name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of the load balancer, making sure to omit "(A Record)".</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0041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C71C7C-F68C-341E-1F9B-C0E632A9DAB9}"/>
              </a:ext>
            </a:extLst>
          </p:cNvPr>
          <p:cNvPicPr>
            <a:picLocks noChangeAspect="1"/>
          </p:cNvPicPr>
          <p:nvPr/>
        </p:nvPicPr>
        <p:blipFill rotWithShape="1">
          <a:blip r:embed="rId2">
            <a:extLst>
              <a:ext uri="{28A0092B-C50C-407E-A947-70E740481C1C}">
                <a14:useLocalDpi xmlns:a14="http://schemas.microsoft.com/office/drawing/2010/main" val="0"/>
              </a:ext>
            </a:extLst>
          </a:blip>
          <a:srcRect t="9294" b="10658"/>
          <a:stretch/>
        </p:blipFill>
        <p:spPr bwMode="auto">
          <a:xfrm>
            <a:off x="1326515" y="303847"/>
            <a:ext cx="5942330" cy="2673985"/>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D2ADE1DF-4F83-28A1-7E3B-96934411CDCE}"/>
              </a:ext>
            </a:extLst>
          </p:cNvPr>
          <p:cNvPicPr>
            <a:picLocks noChangeAspect="1"/>
          </p:cNvPicPr>
          <p:nvPr/>
        </p:nvPicPr>
        <p:blipFill rotWithShape="1">
          <a:blip r:embed="rId3"/>
          <a:srcRect t="8262" b="37261"/>
          <a:stretch/>
        </p:blipFill>
        <p:spPr bwMode="auto">
          <a:xfrm>
            <a:off x="1945957" y="4500245"/>
            <a:ext cx="5942965" cy="181991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3324998E-9FA0-F4A0-D02A-EC99639A417D}"/>
              </a:ext>
            </a:extLst>
          </p:cNvPr>
          <p:cNvSpPr txBox="1"/>
          <p:nvPr/>
        </p:nvSpPr>
        <p:spPr>
          <a:xfrm>
            <a:off x="1168400" y="3429000"/>
            <a:ext cx="8044180" cy="646331"/>
          </a:xfrm>
          <a:prstGeom prst="rect">
            <a:avLst/>
          </a:prstGeom>
          <a:noFill/>
        </p:spPr>
        <p:txBody>
          <a:bodyPr wrap="square">
            <a:spAutoFit/>
          </a:bodyPr>
          <a:lstStyle/>
          <a:p>
            <a:pPr algn="just"/>
            <a:r>
              <a:rPr lang="en-US" sz="1800" dirty="0">
                <a:solidFill>
                  <a:srgbClr val="333333"/>
                </a:solidFill>
                <a:effectLst/>
                <a:latin typeface="Times New Roman" panose="02020603050405020304" pitchFamily="18" charset="0"/>
                <a:ea typeface="Times New Roman" panose="02020603050405020304" pitchFamily="18" charset="0"/>
              </a:rPr>
              <a:t>Step 8 : Open a new web browser tab, paste the DNS Name you just copied, and press Enter.</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93187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44D915-C4E5-51DC-344C-28D324DAB425}"/>
              </a:ext>
            </a:extLst>
          </p:cNvPr>
          <p:cNvSpPr txBox="1"/>
          <p:nvPr/>
        </p:nvSpPr>
        <p:spPr>
          <a:xfrm>
            <a:off x="1284051" y="525505"/>
            <a:ext cx="10314914" cy="4154984"/>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LAB:INTRODUCTION TO AWS IAM</a:t>
            </a:r>
          </a:p>
          <a:p>
            <a:pPr marL="0" marR="0" lvl="0" indent="0" algn="l"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endParaRPr kumimoji="0" lang="en-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Task 1: Explore the Users and Group</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Step1:</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AWS Management Console</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on the </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Services</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menu, select </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IAM</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Step2:</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navigation pane on the left, choose </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Step3:</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Create the user with the following name.</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user-1</a:t>
            </a:r>
            <a:endParaRPr lang="en-US" sz="2000" dirty="0">
              <a:solidFill>
                <a:srgbClr val="333333"/>
              </a:solidFill>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pP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Step4:</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Next and click Create user</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a:solidFill>
                <a:srgbClr val="333333"/>
              </a:solidFill>
              <a:latin typeface="Times New Roman" panose="02020603050405020304" pitchFamily="18" charset="0"/>
              <a:cs typeface="Times New Roman" panose="02020603050405020304" pitchFamily="18" charset="0"/>
            </a:endParaRPr>
          </a:p>
          <a:p>
            <a:endPar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 xmlns:aink="http://schemas.microsoft.com/office/drawing/2016/ink" xmlns:p14="http://schemas.microsoft.com/office/powerpoint/2010/main" Requires="p14 aink">
          <p:contentPart p14:bwMode="auto" r:id="rId2">
            <p14:nvContentPartPr>
              <p14:cNvPr id="3" name="Ink 2">
                <a:extLst>
                  <a:ext uri="{FF2B5EF4-FFF2-40B4-BE49-F238E27FC236}">
                    <a16:creationId xmlns:a16="http://schemas.microsoft.com/office/drawing/2014/main" id="{4CD88BBA-BEF9-6E30-781D-27D58B6E3CA9}"/>
                  </a:ext>
                </a:extLst>
              </p14:cNvPr>
              <p14:cNvContentPartPr/>
              <p14:nvPr/>
            </p14:nvContentPartPr>
            <p14:xfrm>
              <a:off x="-1797050" y="1971040"/>
              <a:ext cx="0" cy="0"/>
            </p14:xfrm>
          </p:contentPart>
        </mc:Choice>
        <mc:Fallback>
          <p:pic>
            <p:nvPicPr>
              <p:cNvPr id="3" name="Ink 2">
                <a:extLst>
                  <a:ext uri="{FF2B5EF4-FFF2-40B4-BE49-F238E27FC236}">
                    <a16:creationId xmlns:a16="http://schemas.microsoft.com/office/drawing/2014/main" id="{4CD88BBA-BEF9-6E30-781D-27D58B6E3CA9}"/>
                  </a:ext>
                </a:extLst>
              </p:cNvPr>
              <p:cNvPicPr/>
              <p:nvPr/>
            </p:nvPicPr>
            <p:blipFill>
              <a:blip r:embed="rId3"/>
              <a:stretch>
                <a:fillRect/>
              </a:stretch>
            </p:blipFill>
            <p:spPr>
              <a:xfrm>
                <a:off x="-1797050" y="1971040"/>
                <a:ext cx="0" cy="0"/>
              </a:xfrm>
              <a:prstGeom prst="rect">
                <a:avLst/>
              </a:prstGeom>
            </p:spPr>
          </p:pic>
        </mc:Fallback>
      </mc:AlternateContent>
      <mc:AlternateContent xmlns:mc="http://schemas.openxmlformats.org/markup-compatibility/2006">
        <mc:Choice xmlns="" xmlns:aink="http://schemas.microsoft.com/office/drawing/2016/ink" xmlns:p14="http://schemas.microsoft.com/office/powerpoint/2010/main" Requires="p14 aink">
          <p:contentPart p14:bwMode="auto" r:id="rId4">
            <p14:nvContentPartPr>
              <p14:cNvPr id="4" name="Ink 3">
                <a:extLst>
                  <a:ext uri="{FF2B5EF4-FFF2-40B4-BE49-F238E27FC236}">
                    <a16:creationId xmlns:a16="http://schemas.microsoft.com/office/drawing/2014/main" id="{112418FC-3229-8EDA-657E-7542BC1E4C3E}"/>
                  </a:ext>
                </a:extLst>
              </p14:cNvPr>
              <p14:cNvContentPartPr/>
              <p14:nvPr/>
            </p14:nvContentPartPr>
            <p14:xfrm>
              <a:off x="-1074420" y="1626235"/>
              <a:ext cx="0" cy="0"/>
            </p14:xfrm>
          </p:contentPart>
        </mc:Choice>
        <mc:Fallback>
          <p:pic>
            <p:nvPicPr>
              <p:cNvPr id="4" name="Ink 3">
                <a:extLst>
                  <a:ext uri="{FF2B5EF4-FFF2-40B4-BE49-F238E27FC236}">
                    <a16:creationId xmlns:a16="http://schemas.microsoft.com/office/drawing/2014/main" id="{112418FC-3229-8EDA-657E-7542BC1E4C3E}"/>
                  </a:ext>
                </a:extLst>
              </p:cNvPr>
              <p:cNvPicPr/>
              <p:nvPr/>
            </p:nvPicPr>
            <p:blipFill>
              <a:blip r:embed="rId5"/>
              <a:stretch>
                <a:fillRect/>
              </a:stretch>
            </p:blipFill>
            <p:spPr>
              <a:xfrm>
                <a:off x="-1074420" y="1626235"/>
                <a:ext cx="0" cy="0"/>
              </a:xfrm>
              <a:prstGeom prst="rect">
                <a:avLst/>
              </a:prstGeom>
            </p:spPr>
          </p:pic>
        </mc:Fallback>
      </mc:AlternateContent>
      <mc:AlternateContent xmlns:mc="http://schemas.openxmlformats.org/markup-compatibility/2006">
        <mc:Choice xmlns="" xmlns:aink="http://schemas.microsoft.com/office/drawing/2016/ink" xmlns:p14="http://schemas.microsoft.com/office/powerpoint/2010/main" Requires="p14 aink">
          <p:contentPart p14:bwMode="auto" r:id="rId6">
            <p14:nvContentPartPr>
              <p14:cNvPr id="5" name="Ink 4">
                <a:extLst>
                  <a:ext uri="{FF2B5EF4-FFF2-40B4-BE49-F238E27FC236}">
                    <a16:creationId xmlns:a16="http://schemas.microsoft.com/office/drawing/2014/main" id="{A98D7C6F-E2C3-AF2C-2AD5-4447A25E2DC8}"/>
                  </a:ext>
                </a:extLst>
              </p14:cNvPr>
              <p14:cNvContentPartPr/>
              <p14:nvPr/>
            </p14:nvContentPartPr>
            <p14:xfrm>
              <a:off x="-3224530" y="1802130"/>
              <a:ext cx="0" cy="0"/>
            </p14:xfrm>
          </p:contentPart>
        </mc:Choice>
        <mc:Fallback>
          <p:pic>
            <p:nvPicPr>
              <p:cNvPr id="5" name="Ink 4">
                <a:extLst>
                  <a:ext uri="{FF2B5EF4-FFF2-40B4-BE49-F238E27FC236}">
                    <a16:creationId xmlns:a16="http://schemas.microsoft.com/office/drawing/2014/main" id="{A98D7C6F-E2C3-AF2C-2AD5-4447A25E2DC8}"/>
                  </a:ext>
                </a:extLst>
              </p:cNvPr>
              <p:cNvPicPr/>
              <p:nvPr/>
            </p:nvPicPr>
            <p:blipFill>
              <a:blip r:embed="rId7"/>
              <a:stretch>
                <a:fillRect/>
              </a:stretch>
            </p:blipFill>
            <p:spPr>
              <a:xfrm>
                <a:off x="-3224530" y="1802130"/>
                <a:ext cx="0" cy="0"/>
              </a:xfrm>
              <a:prstGeom prst="rect">
                <a:avLst/>
              </a:prstGeom>
            </p:spPr>
          </p:pic>
        </mc:Fallback>
      </mc:AlternateContent>
      <mc:AlternateContent xmlns:mc="http://schemas.openxmlformats.org/markup-compatibility/2006">
        <mc:Choice xmlns="" xmlns:aink="http://schemas.microsoft.com/office/drawing/2016/ink" xmlns:p14="http://schemas.microsoft.com/office/powerpoint/2010/main" Requires="p14 aink">
          <p:contentPart p14:bwMode="auto" r:id="rId8">
            <p14:nvContentPartPr>
              <p14:cNvPr id="6" name="Ink 5">
                <a:extLst>
                  <a:ext uri="{FF2B5EF4-FFF2-40B4-BE49-F238E27FC236}">
                    <a16:creationId xmlns:a16="http://schemas.microsoft.com/office/drawing/2014/main" id="{91BCBC0E-8C47-656C-D35C-D595C4F496EE}"/>
                  </a:ext>
                </a:extLst>
              </p14:cNvPr>
              <p14:cNvContentPartPr/>
              <p14:nvPr/>
            </p14:nvContentPartPr>
            <p14:xfrm>
              <a:off x="-3232150" y="1802130"/>
              <a:ext cx="0" cy="0"/>
            </p14:xfrm>
          </p:contentPart>
        </mc:Choice>
        <mc:Fallback>
          <p:pic>
            <p:nvPicPr>
              <p:cNvPr id="6" name="Ink 5">
                <a:extLst>
                  <a:ext uri="{FF2B5EF4-FFF2-40B4-BE49-F238E27FC236}">
                    <a16:creationId xmlns:a16="http://schemas.microsoft.com/office/drawing/2014/main" id="{91BCBC0E-8C47-656C-D35C-D595C4F496EE}"/>
                  </a:ext>
                </a:extLst>
              </p:cNvPr>
              <p:cNvPicPr/>
              <p:nvPr/>
            </p:nvPicPr>
            <p:blipFill>
              <a:blip r:embed="rId9"/>
              <a:stretch>
                <a:fillRect/>
              </a:stretch>
            </p:blipFill>
            <p:spPr>
              <a:xfrm>
                <a:off x="-3232150" y="1802130"/>
                <a:ext cx="0" cy="0"/>
              </a:xfrm>
              <a:prstGeom prst="rect">
                <a:avLst/>
              </a:prstGeom>
            </p:spPr>
          </p:pic>
        </mc:Fallback>
      </mc:AlternateContent>
      <p:sp>
        <p:nvSpPr>
          <p:cNvPr id="7" name="Rectangle 5">
            <a:extLst>
              <a:ext uri="{FF2B5EF4-FFF2-40B4-BE49-F238E27FC236}">
                <a16:creationId xmlns:a16="http://schemas.microsoft.com/office/drawing/2014/main" id="{F90179F1-5C89-56F0-24C3-C1B1D7645744}"/>
              </a:ext>
            </a:extLst>
          </p:cNvPr>
          <p:cNvSpPr>
            <a:spLocks noChangeArrowheads="1"/>
          </p:cNvSpPr>
          <p:nvPr/>
        </p:nvSpPr>
        <p:spPr bwMode="auto">
          <a:xfrm>
            <a:off x="89452" y="29690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9" name="Picture 8">
            <a:extLst>
              <a:ext uri="{FF2B5EF4-FFF2-40B4-BE49-F238E27FC236}">
                <a16:creationId xmlns:a16="http://schemas.microsoft.com/office/drawing/2014/main" id="{1CB90544-42A2-8F0B-DC18-1CD038CE5C10}"/>
              </a:ext>
            </a:extLst>
          </p:cNvPr>
          <p:cNvPicPr>
            <a:picLocks noChangeAspect="1"/>
          </p:cNvPicPr>
          <p:nvPr/>
        </p:nvPicPr>
        <p:blipFill rotWithShape="1">
          <a:blip r:embed="rId10"/>
          <a:srcRect l="2335" t="8982" r="4809" b="8528"/>
          <a:stretch/>
        </p:blipFill>
        <p:spPr bwMode="auto">
          <a:xfrm>
            <a:off x="2873954" y="3855995"/>
            <a:ext cx="5151120" cy="26593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6874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15F01C-37C0-B962-653C-95AD29C3CADA}"/>
              </a:ext>
            </a:extLst>
          </p:cNvPr>
          <p:cNvSpPr txBox="1"/>
          <p:nvPr/>
        </p:nvSpPr>
        <p:spPr>
          <a:xfrm>
            <a:off x="1290320" y="377715"/>
            <a:ext cx="10353040" cy="4162486"/>
          </a:xfrm>
          <a:prstGeom prst="rect">
            <a:avLst/>
          </a:prstGeom>
          <a:noFill/>
        </p:spPr>
        <p:txBody>
          <a:bodyPr wrap="square">
            <a:spAutoFit/>
          </a:bodyPr>
          <a:lstStyle/>
          <a:p>
            <a:pPr algn="just"/>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5: Test Auto Scaling</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On the services menu,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left navigation pane, choose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Auto Scaling Groups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Auto Scaling Group</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bottom half of the page, choose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Automatic Scaling</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tab.</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LabScalingPolicy</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Actions and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Edit</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Change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Value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to 50.</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Update.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9B8F175-8387-BBA8-B714-2462BB440B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294" b="10399"/>
          <a:stretch/>
        </p:blipFill>
        <p:spPr bwMode="auto">
          <a:xfrm>
            <a:off x="4307522" y="4462255"/>
            <a:ext cx="4471035" cy="20180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8180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90C589-9444-DC33-D404-69E747AAD1A0}"/>
              </a:ext>
            </a:extLst>
          </p:cNvPr>
          <p:cNvSpPr txBox="1"/>
          <p:nvPr/>
        </p:nvSpPr>
        <p:spPr>
          <a:xfrm>
            <a:off x="1455420" y="449715"/>
            <a:ext cx="10055860" cy="2127057"/>
          </a:xfrm>
          <a:prstGeom prst="rect">
            <a:avLst/>
          </a:prstGeom>
          <a:noFill/>
        </p:spPr>
        <p:txBody>
          <a:bodyPr wrap="square">
            <a:spAutoFit/>
          </a:bodyPr>
          <a:lstStyle/>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On the Services menu,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CloudWatch</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left navigation pane,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All alarms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verify you see two alarms.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Click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OK</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alarm, which has </a:t>
            </a:r>
            <a:r>
              <a:rPr lang="en-US" sz="2000" i="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AlarmHigh</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its name.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4 : Return to the browser tab with the web application.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5 :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Test</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beside the AWS logo.</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0CCFBDE-65FA-D556-21DD-B33EDC382475}"/>
              </a:ext>
            </a:extLst>
          </p:cNvPr>
          <p:cNvSpPr txBox="1"/>
          <p:nvPr/>
        </p:nvSpPr>
        <p:spPr>
          <a:xfrm>
            <a:off x="1353820" y="4281229"/>
            <a:ext cx="10584180" cy="3145476"/>
          </a:xfrm>
          <a:prstGeom prst="rect">
            <a:avLst/>
          </a:prstGeom>
          <a:noFill/>
        </p:spPr>
        <p:txBody>
          <a:bodyPr wrap="square">
            <a:spAutoFit/>
          </a:bodyPr>
          <a:lstStyle/>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6 : Return to browser tab with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CloudWatch</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console.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7 : Wait until the </a:t>
            </a:r>
            <a:r>
              <a:rPr lang="en-US" sz="2000" b="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AlarmHigh</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alarm enters the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alarm</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state.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8 : On the services menu,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9 : In the left navigation pane,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(More than two instances labeled </a:t>
            </a:r>
            <a:r>
              <a:rPr lang="en-US" sz="2000" b="1"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should now be running.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960"/>
              </a:spcBef>
              <a:spcAft>
                <a:spcPts val="96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2356D4B-7343-BF52-BA2E-919602C535F3}"/>
              </a:ext>
            </a:extLst>
          </p:cNvPr>
          <p:cNvPicPr>
            <a:picLocks noChangeAspect="1"/>
          </p:cNvPicPr>
          <p:nvPr/>
        </p:nvPicPr>
        <p:blipFill rotWithShape="1">
          <a:blip r:embed="rId2">
            <a:extLst>
              <a:ext uri="{28A0092B-C50C-407E-A947-70E740481C1C}">
                <a14:useLocalDpi xmlns:a14="http://schemas.microsoft.com/office/drawing/2010/main" val="0"/>
              </a:ext>
            </a:extLst>
          </a:blip>
          <a:srcRect t="8777" b="48107"/>
          <a:stretch/>
        </p:blipFill>
        <p:spPr bwMode="auto">
          <a:xfrm>
            <a:off x="2230437" y="2576771"/>
            <a:ext cx="5942965" cy="14401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98479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D6B0F8-6A95-E034-3115-CD8405ACF501}"/>
              </a:ext>
            </a:extLst>
          </p:cNvPr>
          <p:cNvSpPr txBox="1"/>
          <p:nvPr/>
        </p:nvSpPr>
        <p:spPr>
          <a:xfrm>
            <a:off x="1465580" y="444407"/>
            <a:ext cx="8562340" cy="1571712"/>
          </a:xfrm>
          <a:prstGeom prst="rect">
            <a:avLst/>
          </a:prstGeom>
          <a:noFill/>
        </p:spPr>
        <p:txBody>
          <a:bodyPr wrap="square">
            <a:spAutoFit/>
          </a:bodyPr>
          <a:lstStyle/>
          <a:p>
            <a:pPr algn="just"/>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6: Terminate Web Server 1</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Select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1</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ensure it is the only instance selected).</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In the  Instance State menu,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State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&gt;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Terminate Instance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Choose Terminate</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F2D715A-EA3B-32FB-A399-1247654F21B5}"/>
              </a:ext>
            </a:extLst>
          </p:cNvPr>
          <p:cNvPicPr>
            <a:picLocks noChangeAspect="1"/>
          </p:cNvPicPr>
          <p:nvPr/>
        </p:nvPicPr>
        <p:blipFill rotWithShape="1">
          <a:blip r:embed="rId2">
            <a:extLst>
              <a:ext uri="{28A0092B-C50C-407E-A947-70E740481C1C}">
                <a14:useLocalDpi xmlns:a14="http://schemas.microsoft.com/office/drawing/2010/main" val="0"/>
              </a:ext>
            </a:extLst>
          </a:blip>
          <a:srcRect t="9036" b="9632"/>
          <a:stretch/>
        </p:blipFill>
        <p:spPr bwMode="auto">
          <a:xfrm>
            <a:off x="2413635" y="2221410"/>
            <a:ext cx="5942330" cy="2717165"/>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7D73AB6B-9082-D375-F2C8-F7543B49DD1B}"/>
              </a:ext>
            </a:extLst>
          </p:cNvPr>
          <p:cNvSpPr txBox="1"/>
          <p:nvPr/>
        </p:nvSpPr>
        <p:spPr>
          <a:xfrm>
            <a:off x="1465580" y="5256014"/>
            <a:ext cx="6101080" cy="400110"/>
          </a:xfrm>
          <a:prstGeom prst="rect">
            <a:avLst/>
          </a:prstGeom>
          <a:noFill/>
        </p:spPr>
        <p:txBody>
          <a:bodyPr wrap="square">
            <a:spAutoFit/>
          </a:bodyPr>
          <a:lstStyle/>
          <a:p>
            <a:pPr algn="just"/>
            <a:r>
              <a:rPr lang="en-US" sz="2000" dirty="0">
                <a:solidFill>
                  <a:srgbClr val="333333"/>
                </a:solidFill>
                <a:effectLst/>
                <a:latin typeface="Times New Roman" panose="02020603050405020304" pitchFamily="18" charset="0"/>
                <a:ea typeface="Times New Roman" panose="02020603050405020304" pitchFamily="18" charset="0"/>
              </a:rPr>
              <a:t>Click End Lab.</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26353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83EF75B1-82F1-FCEB-457C-FF22D65A2FC6}"/>
              </a:ext>
            </a:extLst>
          </p:cNvPr>
          <p:cNvSpPr txBox="1"/>
          <p:nvPr/>
        </p:nvSpPr>
        <p:spPr>
          <a:xfrm>
            <a:off x="1229360" y="104795"/>
            <a:ext cx="11308080" cy="5386090"/>
          </a:xfrm>
          <a:prstGeom prst="rect">
            <a:avLst/>
          </a:prstGeom>
          <a:noFill/>
        </p:spPr>
        <p:txBody>
          <a:bodyPr wrap="square">
            <a:spAutoFit/>
          </a:bodyPr>
          <a:lstStyle/>
          <a:p>
            <a:r>
              <a:rPr lang="en-IN" sz="2000" b="1" dirty="0">
                <a:solidFill>
                  <a:schemeClr val="bg1"/>
                </a:solidFill>
                <a:latin typeface="Times New Roman" panose="02020603050405020304" pitchFamily="18" charset="0"/>
                <a:cs typeface="Times New Roman" panose="02020603050405020304" pitchFamily="18" charset="0"/>
              </a:rPr>
              <a:t>                                </a:t>
            </a:r>
            <a:r>
              <a:rPr lang="en-IN" sz="2400" b="1" dirty="0">
                <a:solidFill>
                  <a:schemeClr val="bg1"/>
                </a:solidFill>
                <a:latin typeface="Times New Roman" panose="02020603050405020304" pitchFamily="18" charset="0"/>
                <a:cs typeface="Times New Roman" panose="02020603050405020304" pitchFamily="18" charset="0"/>
              </a:rPr>
              <a:t>Lab: Introduction to Amazon EC2</a:t>
            </a:r>
          </a:p>
          <a:p>
            <a:r>
              <a:rPr lang="en-IN" sz="2000" dirty="0">
                <a:solidFill>
                  <a:schemeClr val="bg1"/>
                </a:solidFill>
                <a:latin typeface="Times New Roman" panose="02020603050405020304" pitchFamily="18" charset="0"/>
                <a:cs typeface="Times New Roman" panose="02020603050405020304" pitchFamily="18" charset="0"/>
              </a:rPr>
              <a:t>Step-1:</a:t>
            </a:r>
          </a:p>
          <a:p>
            <a:r>
              <a:rPr lang="en-IN" sz="2000" dirty="0">
                <a:solidFill>
                  <a:schemeClr val="bg1"/>
                </a:solidFill>
                <a:latin typeface="Times New Roman" panose="02020603050405020304" pitchFamily="18" charset="0"/>
                <a:cs typeface="Times New Roman" panose="02020603050405020304" pitchFamily="18" charset="0"/>
              </a:rPr>
              <a:t>In the AWS Management Console choose Services, choose Compute and then choose EC2.</a:t>
            </a:r>
          </a:p>
          <a:p>
            <a:r>
              <a:rPr lang="en-IN" sz="2000" dirty="0">
                <a:solidFill>
                  <a:schemeClr val="bg1"/>
                </a:solidFill>
                <a:latin typeface="Times New Roman" panose="02020603050405020304" pitchFamily="18" charset="0"/>
                <a:cs typeface="Times New Roman" panose="02020603050405020304" pitchFamily="18" charset="0"/>
              </a:rPr>
              <a:t>Step-2:</a:t>
            </a:r>
          </a:p>
          <a:p>
            <a:r>
              <a:rPr lang="en-IN" sz="2000" dirty="0">
                <a:solidFill>
                  <a:schemeClr val="bg1"/>
                </a:solidFill>
                <a:latin typeface="Times New Roman" panose="02020603050405020304" pitchFamily="18" charset="0"/>
                <a:cs typeface="Times New Roman" panose="02020603050405020304" pitchFamily="18" charset="0"/>
              </a:rPr>
              <a:t>Choose the Launch instance menu and select Launch instance.</a:t>
            </a:r>
          </a:p>
          <a:p>
            <a:r>
              <a:rPr lang="en-IN" sz="2000" dirty="0">
                <a:solidFill>
                  <a:schemeClr val="bg1"/>
                </a:solidFill>
                <a:latin typeface="Times New Roman" panose="02020603050405020304" pitchFamily="18" charset="0"/>
                <a:cs typeface="Times New Roman" panose="02020603050405020304" pitchFamily="18" charset="0"/>
              </a:rPr>
              <a:t>Step-3:</a:t>
            </a:r>
          </a:p>
          <a:p>
            <a:r>
              <a:rPr lang="en-IN" sz="2000" dirty="0">
                <a:solidFill>
                  <a:schemeClr val="bg1"/>
                </a:solidFill>
                <a:latin typeface="Times New Roman" panose="02020603050405020304" pitchFamily="18" charset="0"/>
                <a:cs typeface="Times New Roman" panose="02020603050405020304" pitchFamily="18" charset="0"/>
              </a:rPr>
              <a:t>Give the instance the name as you prefer(</a:t>
            </a:r>
            <a:r>
              <a:rPr lang="en-IN" sz="2000" dirty="0" err="1">
                <a:solidFill>
                  <a:schemeClr val="bg1"/>
                </a:solidFill>
                <a:latin typeface="Times New Roman" panose="02020603050405020304" pitchFamily="18" charset="0"/>
                <a:cs typeface="Times New Roman" panose="02020603050405020304" pitchFamily="18" charset="0"/>
              </a:rPr>
              <a:t>eg:user</a:t>
            </a:r>
            <a:r>
              <a:rPr lang="en-IN" sz="2000" dirty="0">
                <a:solidFill>
                  <a:schemeClr val="bg1"/>
                </a:solidFill>
                <a:latin typeface="Times New Roman" panose="02020603050405020304" pitchFamily="18" charset="0"/>
                <a:cs typeface="Times New Roman" panose="02020603050405020304" pitchFamily="18" charset="0"/>
              </a:rPr>
              <a:t>)</a:t>
            </a:r>
          </a:p>
          <a:p>
            <a:r>
              <a:rPr lang="en-IN" sz="2000" dirty="0">
                <a:solidFill>
                  <a:schemeClr val="bg1"/>
                </a:solidFill>
                <a:latin typeface="Times New Roman" panose="02020603050405020304" pitchFamily="18" charset="0"/>
                <a:cs typeface="Times New Roman" panose="02020603050405020304" pitchFamily="18" charset="0"/>
              </a:rPr>
              <a:t>Step-4:</a:t>
            </a:r>
          </a:p>
          <a:p>
            <a:r>
              <a:rPr lang="en-IN" sz="2000" dirty="0">
                <a:solidFill>
                  <a:schemeClr val="bg1"/>
                </a:solidFill>
                <a:latin typeface="Times New Roman" panose="02020603050405020304" pitchFamily="18" charset="0"/>
                <a:cs typeface="Times New Roman" panose="02020603050405020304" pitchFamily="18" charset="0"/>
              </a:rPr>
              <a:t>Choose AMI as your preference.</a:t>
            </a:r>
          </a:p>
          <a:p>
            <a:r>
              <a:rPr lang="en-IN" sz="2000" dirty="0">
                <a:solidFill>
                  <a:schemeClr val="bg1"/>
                </a:solidFill>
                <a:latin typeface="Times New Roman" panose="02020603050405020304" pitchFamily="18" charset="0"/>
                <a:cs typeface="Times New Roman" panose="02020603050405020304" pitchFamily="18" charset="0"/>
              </a:rPr>
              <a:t>Step-5:</a:t>
            </a:r>
          </a:p>
          <a:p>
            <a:r>
              <a:rPr lang="en-IN" sz="2000" dirty="0">
                <a:solidFill>
                  <a:schemeClr val="bg1"/>
                </a:solidFill>
                <a:latin typeface="Times New Roman" panose="02020603050405020304" pitchFamily="18" charset="0"/>
                <a:cs typeface="Times New Roman" panose="02020603050405020304" pitchFamily="18" charset="0"/>
              </a:rPr>
              <a:t>In the Instance type panel, keep the default t2.micro selected.</a:t>
            </a:r>
          </a:p>
          <a:p>
            <a:r>
              <a:rPr lang="en-IN" sz="2000" dirty="0">
                <a:solidFill>
                  <a:schemeClr val="bg1"/>
                </a:solidFill>
                <a:latin typeface="Times New Roman" panose="02020603050405020304" pitchFamily="18" charset="0"/>
                <a:cs typeface="Times New Roman" panose="02020603050405020304" pitchFamily="18" charset="0"/>
              </a:rPr>
              <a:t>Step-6:</a:t>
            </a:r>
          </a:p>
          <a:p>
            <a:r>
              <a:rPr lang="en-IN" sz="2000" dirty="0">
                <a:solidFill>
                  <a:schemeClr val="bg1"/>
                </a:solidFill>
                <a:latin typeface="Times New Roman" panose="02020603050405020304" pitchFamily="18" charset="0"/>
                <a:cs typeface="Times New Roman" panose="02020603050405020304" pitchFamily="18" charset="0"/>
              </a:rPr>
              <a:t>For Key pair name - required, choose </a:t>
            </a:r>
            <a:r>
              <a:rPr lang="en-IN" sz="2000" dirty="0" err="1">
                <a:solidFill>
                  <a:schemeClr val="bg1"/>
                </a:solidFill>
                <a:latin typeface="Times New Roman" panose="02020603050405020304" pitchFamily="18" charset="0"/>
                <a:cs typeface="Times New Roman" panose="02020603050405020304" pitchFamily="18" charset="0"/>
              </a:rPr>
              <a:t>vockey</a:t>
            </a:r>
            <a:r>
              <a:rPr lang="en-IN" sz="2000" dirty="0">
                <a:solidFill>
                  <a:schemeClr val="bg1"/>
                </a:solidFill>
                <a:latin typeface="Times New Roman" panose="02020603050405020304" pitchFamily="18" charset="0"/>
                <a:cs typeface="Times New Roman" panose="02020603050405020304" pitchFamily="18" charset="0"/>
              </a:rPr>
              <a:t>.</a:t>
            </a:r>
          </a:p>
          <a:p>
            <a:r>
              <a:rPr lang="en-IN" sz="2000" dirty="0">
                <a:solidFill>
                  <a:schemeClr val="bg1"/>
                </a:solidFill>
                <a:latin typeface="Times New Roman" panose="02020603050405020304" pitchFamily="18" charset="0"/>
                <a:cs typeface="Times New Roman" panose="02020603050405020304" pitchFamily="18" charset="0"/>
              </a:rPr>
              <a:t>Step-7:</a:t>
            </a:r>
          </a:p>
          <a:p>
            <a:r>
              <a:rPr lang="en-IN" sz="2000" dirty="0">
                <a:solidFill>
                  <a:schemeClr val="bg1"/>
                </a:solidFill>
                <a:latin typeface="Times New Roman" panose="02020603050405020304" pitchFamily="18" charset="0"/>
                <a:cs typeface="Times New Roman" panose="02020603050405020304" pitchFamily="18" charset="0"/>
              </a:rPr>
              <a:t>Next to Network settings, choose Edit. For VPC, select Lab VPC.</a:t>
            </a:r>
          </a:p>
          <a:p>
            <a:endParaRPr lang="en-IN" sz="2000" dirty="0">
              <a:solidFill>
                <a:schemeClr val="bg1"/>
              </a:solidFill>
              <a:latin typeface="Times New Roman" panose="02020603050405020304" pitchFamily="18" charset="0"/>
              <a:cs typeface="Times New Roman" panose="02020603050405020304" pitchFamily="18" charset="0"/>
            </a:endParaRPr>
          </a:p>
          <a:p>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30" name="Rectangle 26">
            <a:extLst>
              <a:ext uri="{FF2B5EF4-FFF2-40B4-BE49-F238E27FC236}">
                <a16:creationId xmlns:a16="http://schemas.microsoft.com/office/drawing/2014/main" id="{9AF8B327-60D0-5B21-0DCA-4F0E21A6B0BF}"/>
              </a:ext>
            </a:extLst>
          </p:cNvPr>
          <p:cNvSpPr>
            <a:spLocks noChangeArrowheads="1"/>
          </p:cNvSpPr>
          <p:nvPr/>
        </p:nvSpPr>
        <p:spPr bwMode="auto">
          <a:xfrm>
            <a:off x="1229360" y="4767611"/>
            <a:ext cx="863974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Step-8:</a:t>
            </a:r>
            <a:endPar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Under </a:t>
            </a:r>
            <a:r>
              <a:rPr kumimoji="0" lang="en-US" altLang="en-US" sz="20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Firewall (security groups)</a:t>
            </a:r>
            <a:r>
              <a:rPr kumimoji="0" lang="en-US" altLang="en-US" sz="20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choose </a:t>
            </a:r>
            <a:r>
              <a:rPr kumimoji="0" lang="en-US" altLang="en-US" sz="20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security group</a:t>
            </a:r>
            <a:r>
              <a:rPr kumimoji="0" lang="en-US" altLang="en-US" sz="20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configure:</a:t>
            </a:r>
            <a:endPar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Security group name: </a:t>
            </a:r>
            <a:r>
              <a:rPr kumimoji="0" lang="en-US" altLang="en-US" sz="20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User security group</a:t>
            </a:r>
            <a:endPar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kumimoji="0" lang="en-US" altLang="en-US" sz="20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Security group for my user server</a:t>
            </a:r>
            <a:endParaRPr kumimoji="0" lang="en-US" altLang="en-US"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916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DA180A-2E35-159D-4B06-95F7BC5BEE22}"/>
              </a:ext>
            </a:extLst>
          </p:cNvPr>
          <p:cNvSpPr txBox="1"/>
          <p:nvPr/>
        </p:nvSpPr>
        <p:spPr>
          <a:xfrm>
            <a:off x="1097280" y="204207"/>
            <a:ext cx="10495280" cy="6014275"/>
          </a:xfrm>
          <a:prstGeom prst="rect">
            <a:avLst/>
          </a:prstGeom>
          <a:noFill/>
        </p:spPr>
        <p:txBody>
          <a:bodyPr wrap="square">
            <a:spAutoFit/>
          </a:bodyPr>
          <a:lstStyle/>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Step-9:</a:t>
            </a: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Under </a:t>
            </a:r>
            <a:r>
              <a:rPr lang="en-IN"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Inbound security group rules</a:t>
            </a: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notice that one rule exists. </a:t>
            </a:r>
            <a:r>
              <a:rPr lang="en-IN"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Remove</a:t>
            </a: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this rule.</a:t>
            </a: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Step-10:</a:t>
            </a: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lang="en-IN" sz="2000" i="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storage</a:t>
            </a: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section, keep the default settings.</a:t>
            </a: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Step-11:</a:t>
            </a: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Expand </a:t>
            </a:r>
            <a:r>
              <a:rPr lang="en-IN"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Advanced details</a:t>
            </a: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For </a:t>
            </a:r>
            <a:r>
              <a:rPr lang="en-IN"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Termination protection</a:t>
            </a: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a:t>
            </a:r>
            <a:r>
              <a:rPr lang="en-IN" sz="20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Enable</a:t>
            </a: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Copy the given code in the User Data Field:</a:t>
            </a: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#!/bin/bash</a:t>
            </a:r>
            <a:endPar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yum -y install httpd</a:t>
            </a:r>
            <a:endPar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systemctl</a:t>
            </a:r>
            <a:r>
              <a:rPr lang="en-IN" sz="20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enable httpd</a:t>
            </a:r>
            <a:endPar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systemctl</a:t>
            </a:r>
            <a:r>
              <a:rPr lang="en-IN" sz="20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start httpd</a:t>
            </a:r>
            <a:endPar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echo '&lt;html&gt;&lt;h1&gt;Hello From Your Web Server!&lt;/h1&gt;&lt;/html&gt;' &gt; /var/www/html/index.html</a:t>
            </a:r>
            <a:endPar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r>
              <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Step-12:Click Launch Instance</a:t>
            </a:r>
          </a:p>
        </p:txBody>
      </p:sp>
    </p:spTree>
    <p:extLst>
      <p:ext uri="{BB962C8B-B14F-4D97-AF65-F5344CB8AC3E}">
        <p14:creationId xmlns:p14="http://schemas.microsoft.com/office/powerpoint/2010/main" val="1307077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6033AC-EF4A-D11E-FA98-7DDA4D803E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6365" y="0"/>
            <a:ext cx="2209800" cy="3800475"/>
          </a:xfrm>
          <a:prstGeom prst="rect">
            <a:avLst/>
          </a:prstGeom>
        </p:spPr>
      </p:pic>
      <p:pic>
        <p:nvPicPr>
          <p:cNvPr id="3" name="Picture 2">
            <a:extLst>
              <a:ext uri="{FF2B5EF4-FFF2-40B4-BE49-F238E27FC236}">
                <a16:creationId xmlns:a16="http://schemas.microsoft.com/office/drawing/2014/main" id="{DA6CC014-06AA-6EBB-DE6C-D45574E990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0845" y="0"/>
            <a:ext cx="2266950" cy="3610610"/>
          </a:xfrm>
          <a:prstGeom prst="rect">
            <a:avLst/>
          </a:prstGeom>
        </p:spPr>
      </p:pic>
      <p:pic>
        <p:nvPicPr>
          <p:cNvPr id="4" name="Picture 3">
            <a:extLst>
              <a:ext uri="{FF2B5EF4-FFF2-40B4-BE49-F238E27FC236}">
                <a16:creationId xmlns:a16="http://schemas.microsoft.com/office/drawing/2014/main" id="{3701D01D-BB19-0123-E2C9-E498C076A1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790" y="329564"/>
            <a:ext cx="4341495" cy="2320925"/>
          </a:xfrm>
          <a:prstGeom prst="rect">
            <a:avLst/>
          </a:prstGeom>
        </p:spPr>
      </p:pic>
      <p:sp>
        <p:nvSpPr>
          <p:cNvPr id="6" name="TextBox 5">
            <a:extLst>
              <a:ext uri="{FF2B5EF4-FFF2-40B4-BE49-F238E27FC236}">
                <a16:creationId xmlns:a16="http://schemas.microsoft.com/office/drawing/2014/main" id="{BB931930-D8A5-9476-59AD-75885F4BE4BB}"/>
              </a:ext>
            </a:extLst>
          </p:cNvPr>
          <p:cNvSpPr txBox="1"/>
          <p:nvPr/>
        </p:nvSpPr>
        <p:spPr>
          <a:xfrm>
            <a:off x="1158240" y="3863219"/>
            <a:ext cx="9637395" cy="2894254"/>
          </a:xfrm>
          <a:prstGeom prst="rect">
            <a:avLst/>
          </a:prstGeom>
          <a:noFill/>
        </p:spPr>
        <p:txBody>
          <a:bodyPr wrap="square">
            <a:spAutoFit/>
          </a:bodyPr>
          <a:lstStyle/>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Step-13:</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Wait for your instance to display the following:</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State:</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Running.</a:t>
            </a:r>
            <a:r>
              <a:rPr lang="en-IN" sz="20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Status</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Checks:</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2/2 checks passed</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Step-14:</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Status checks</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Step-15:</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Monitoring</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6846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3AAAF0-6EA9-B3D2-1200-60288CC69587}"/>
              </a:ext>
            </a:extLst>
          </p:cNvPr>
          <p:cNvSpPr txBox="1"/>
          <p:nvPr/>
        </p:nvSpPr>
        <p:spPr>
          <a:xfrm>
            <a:off x="1026160" y="177144"/>
            <a:ext cx="10180320" cy="2359749"/>
          </a:xfrm>
          <a:prstGeom prst="rect">
            <a:avLst/>
          </a:prstGeom>
          <a:noFill/>
        </p:spPr>
        <p:txBody>
          <a:bodyPr wrap="square">
            <a:spAutoFit/>
          </a:bodyPr>
          <a:lstStyle/>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Step-16:</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the Actions menu towards the top of the console, select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Monitor and troubleshoot</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Get system log</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Step-17:</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Scroll through the output and note that the HTTP package was installed from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user data</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that you added when you created the instance.</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6566BA5-2377-482C-73AA-68435ADB7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5160" y="2282190"/>
            <a:ext cx="5308600" cy="2293620"/>
          </a:xfrm>
          <a:prstGeom prst="rect">
            <a:avLst/>
          </a:prstGeom>
        </p:spPr>
      </p:pic>
      <p:sp>
        <p:nvSpPr>
          <p:cNvPr id="6" name="TextBox 5">
            <a:extLst>
              <a:ext uri="{FF2B5EF4-FFF2-40B4-BE49-F238E27FC236}">
                <a16:creationId xmlns:a16="http://schemas.microsoft.com/office/drawing/2014/main" id="{D14BABB9-B1F6-4594-FD8C-1C0BA7A45459}"/>
              </a:ext>
            </a:extLst>
          </p:cNvPr>
          <p:cNvSpPr txBox="1"/>
          <p:nvPr/>
        </p:nvSpPr>
        <p:spPr>
          <a:xfrm>
            <a:off x="941070" y="4849427"/>
            <a:ext cx="9568180" cy="1495922"/>
          </a:xfrm>
          <a:prstGeom prst="rect">
            <a:avLst/>
          </a:prstGeom>
          <a:noFill/>
        </p:spPr>
        <p:txBody>
          <a:bodyPr wrap="square">
            <a:spAutoFit/>
          </a:bodyPr>
          <a:lstStyle/>
          <a:p>
            <a:pPr>
              <a:lnSpc>
                <a:spcPct val="107000"/>
              </a:lnSpc>
              <a:spcAft>
                <a:spcPts val="800"/>
              </a:spcAft>
            </a:pPr>
            <a:r>
              <a:rPr lang="en-IN" sz="2000"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Step-18: </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Cancel</a:t>
            </a:r>
            <a:r>
              <a:rPr lang="en-IN" sz="20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.Ensure</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is still selected. Then, in the Actions menu, select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Monitor and troubleshoot</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Get instance screenshot</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Choose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Cancel</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Step-19: Ensure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is still selected. Choose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Details</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kern="100" dirty="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tab.Copy</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Public IPv4 address</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of your instance to your clipboard.</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66976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BBC967-69F0-DEB8-B0BD-81C0999C4EE4}"/>
              </a:ext>
            </a:extLst>
          </p:cNvPr>
          <p:cNvSpPr txBox="1"/>
          <p:nvPr/>
        </p:nvSpPr>
        <p:spPr>
          <a:xfrm>
            <a:off x="955040" y="1"/>
            <a:ext cx="10312400" cy="7250022"/>
          </a:xfrm>
          <a:prstGeom prst="rect">
            <a:avLst/>
          </a:prstGeom>
          <a:noFill/>
        </p:spPr>
        <p:txBody>
          <a:bodyPr wrap="square">
            <a:spAutoFit/>
          </a:bodyPr>
          <a:lstStyle/>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Step-20:</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Open a new tab in your web browser, paste the IP address you just copied, then press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Enter</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Step-21:Keep the browser tab open, but return to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EC2 Console</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 </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Security Groups</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Select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 security group</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Step-22:</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Inbound rules</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Edit inbound rules, select Add rule and then configure: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Type:</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HTTP</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Source:</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Anywhere-IPv4</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Save rules</a:t>
            </a: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Step-23: On the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EC2 Management Console</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in the left navigation pane, choose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Instances</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should already be selected.</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the Instance State menu, select </a:t>
            </a:r>
            <a:r>
              <a:rPr lang="en-IN" sz="2000" b="1"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Stop instance</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Step-24:</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Actions menu, select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settings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Change instance type</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then configure: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Type:</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t2.small</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Apply</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0716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9F264E-883E-C7D7-3373-B7FB70FD4296}"/>
              </a:ext>
            </a:extLst>
          </p:cNvPr>
          <p:cNvSpPr txBox="1"/>
          <p:nvPr/>
        </p:nvSpPr>
        <p:spPr>
          <a:xfrm>
            <a:off x="579120" y="1"/>
            <a:ext cx="11694160" cy="6863417"/>
          </a:xfrm>
          <a:prstGeom prst="rect">
            <a:avLst/>
          </a:prstGeom>
          <a:noFill/>
        </p:spPr>
        <p:txBody>
          <a:bodyPr wrap="square">
            <a:spAutoFit/>
          </a:bodyPr>
          <a:lstStyle/>
          <a:p>
            <a:r>
              <a:rPr lang="en-IN" sz="2000" dirty="0">
                <a:solidFill>
                  <a:srgbClr val="333333"/>
                </a:solidFill>
                <a:effectLst/>
                <a:latin typeface="Times New Roman" panose="02020603050405020304" pitchFamily="18" charset="0"/>
                <a:ea typeface="Times New Roman" panose="02020603050405020304" pitchFamily="18" charset="0"/>
              </a:rPr>
              <a:t>Step-25:</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With the Web Server instance still selected, choose the </a:t>
            </a:r>
            <a:r>
              <a:rPr lang="en-IN" sz="2000" b="1" dirty="0">
                <a:solidFill>
                  <a:srgbClr val="333333"/>
                </a:solidFill>
                <a:effectLst/>
                <a:latin typeface="Times New Roman" panose="02020603050405020304" pitchFamily="18" charset="0"/>
                <a:ea typeface="Times New Roman" panose="02020603050405020304" pitchFamily="18" charset="0"/>
              </a:rPr>
              <a:t>Storage</a:t>
            </a:r>
            <a:r>
              <a:rPr lang="en-IN" sz="2000" dirty="0">
                <a:solidFill>
                  <a:srgbClr val="333333"/>
                </a:solidFill>
                <a:effectLst/>
                <a:latin typeface="Times New Roman" panose="02020603050405020304" pitchFamily="18" charset="0"/>
                <a:ea typeface="Times New Roman" panose="02020603050405020304" pitchFamily="18" charset="0"/>
              </a:rPr>
              <a:t> tab, select the name of the Volume ID, then select the checkbox next to the volume that </a:t>
            </a:r>
            <a:r>
              <a:rPr lang="en-IN" sz="2000" dirty="0" err="1">
                <a:solidFill>
                  <a:srgbClr val="333333"/>
                </a:solidFill>
                <a:effectLst/>
                <a:latin typeface="Times New Roman" panose="02020603050405020304" pitchFamily="18" charset="0"/>
                <a:ea typeface="Times New Roman" panose="02020603050405020304" pitchFamily="18" charset="0"/>
              </a:rPr>
              <a:t>displays.In</a:t>
            </a:r>
            <a:r>
              <a:rPr lang="en-IN" sz="2000" dirty="0">
                <a:solidFill>
                  <a:srgbClr val="333333"/>
                </a:solidFill>
                <a:effectLst/>
                <a:latin typeface="Times New Roman" panose="02020603050405020304" pitchFamily="18" charset="0"/>
                <a:ea typeface="Times New Roman" panose="02020603050405020304" pitchFamily="18" charset="0"/>
              </a:rPr>
              <a:t> the Actions menu, select </a:t>
            </a:r>
            <a:r>
              <a:rPr lang="en-IN" sz="2000" b="1" dirty="0">
                <a:solidFill>
                  <a:srgbClr val="333333"/>
                </a:solidFill>
                <a:effectLst/>
                <a:latin typeface="Times New Roman" panose="02020603050405020304" pitchFamily="18" charset="0"/>
                <a:ea typeface="Times New Roman" panose="02020603050405020304" pitchFamily="18" charset="0"/>
              </a:rPr>
              <a:t>Modify volume</a:t>
            </a:r>
            <a:r>
              <a:rPr lang="en-IN" sz="2000" dirty="0">
                <a:solidFill>
                  <a:srgbClr val="333333"/>
                </a:solidFill>
                <a:effectLst/>
                <a:latin typeface="Times New Roman" panose="02020603050405020304" pitchFamily="18" charset="0"/>
                <a:ea typeface="Times New Roman" panose="02020603050405020304" pitchFamily="18" charset="0"/>
              </a:rPr>
              <a:t>. Change the volume size from 8 gib to 10gib </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Step-26:</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In left navigation pane, choose </a:t>
            </a:r>
            <a:r>
              <a:rPr lang="en-IN" sz="2000" b="1" dirty="0" err="1">
                <a:solidFill>
                  <a:srgbClr val="333333"/>
                </a:solidFill>
                <a:effectLst/>
                <a:latin typeface="Times New Roman" panose="02020603050405020304" pitchFamily="18" charset="0"/>
                <a:ea typeface="Times New Roman" panose="02020603050405020304" pitchFamily="18" charset="0"/>
              </a:rPr>
              <a:t>Instances</a:t>
            </a:r>
            <a:r>
              <a:rPr lang="en-IN" sz="2000" dirty="0" err="1">
                <a:solidFill>
                  <a:srgbClr val="333333"/>
                </a:solidFill>
                <a:effectLst/>
                <a:latin typeface="Times New Roman" panose="02020603050405020304" pitchFamily="18" charset="0"/>
                <a:ea typeface="Times New Roman" panose="02020603050405020304" pitchFamily="18" charset="0"/>
              </a:rPr>
              <a:t>.Select</a:t>
            </a:r>
            <a:r>
              <a:rPr lang="en-IN" sz="2000" dirty="0">
                <a:solidFill>
                  <a:srgbClr val="333333"/>
                </a:solidFill>
                <a:effectLst/>
                <a:latin typeface="Times New Roman" panose="02020603050405020304" pitchFamily="18" charset="0"/>
                <a:ea typeface="Times New Roman" panose="02020603050405020304" pitchFamily="18" charset="0"/>
              </a:rPr>
              <a:t> the </a:t>
            </a:r>
            <a:r>
              <a:rPr lang="en-IN" sz="2000" b="1" dirty="0">
                <a:solidFill>
                  <a:srgbClr val="333333"/>
                </a:solidFill>
                <a:effectLst/>
                <a:latin typeface="Times New Roman" panose="02020603050405020304" pitchFamily="18" charset="0"/>
                <a:ea typeface="Times New Roman" panose="02020603050405020304" pitchFamily="18" charset="0"/>
              </a:rPr>
              <a:t>Web Server</a:t>
            </a:r>
            <a:r>
              <a:rPr lang="en-IN" sz="2000" dirty="0">
                <a:solidFill>
                  <a:srgbClr val="333333"/>
                </a:solidFill>
                <a:effectLst/>
                <a:latin typeface="Times New Roman" panose="02020603050405020304" pitchFamily="18" charset="0"/>
                <a:ea typeface="Times New Roman" panose="02020603050405020304" pitchFamily="18" charset="0"/>
              </a:rPr>
              <a:t> </a:t>
            </a:r>
            <a:r>
              <a:rPr lang="en-IN" sz="2000" dirty="0" err="1">
                <a:solidFill>
                  <a:srgbClr val="333333"/>
                </a:solidFill>
                <a:effectLst/>
                <a:latin typeface="Times New Roman" panose="02020603050405020304" pitchFamily="18" charset="0"/>
                <a:ea typeface="Times New Roman" panose="02020603050405020304" pitchFamily="18" charset="0"/>
              </a:rPr>
              <a:t>instance.In</a:t>
            </a:r>
            <a:r>
              <a:rPr lang="en-IN" sz="2000" dirty="0">
                <a:solidFill>
                  <a:srgbClr val="333333"/>
                </a:solidFill>
                <a:effectLst/>
                <a:latin typeface="Times New Roman" panose="02020603050405020304" pitchFamily="18" charset="0"/>
                <a:ea typeface="Times New Roman" panose="02020603050405020304" pitchFamily="18" charset="0"/>
              </a:rPr>
              <a:t> the Instance state menu, select </a:t>
            </a:r>
            <a:r>
              <a:rPr lang="en-IN" sz="2000" b="1" dirty="0">
                <a:solidFill>
                  <a:srgbClr val="333333"/>
                </a:solidFill>
                <a:effectLst/>
                <a:latin typeface="Times New Roman" panose="02020603050405020304" pitchFamily="18" charset="0"/>
                <a:ea typeface="Times New Roman" panose="02020603050405020304" pitchFamily="18" charset="0"/>
              </a:rPr>
              <a:t>Start instance</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Step-27:</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In the left navigation pane, choose </a:t>
            </a:r>
            <a:r>
              <a:rPr lang="en-IN" sz="2000" b="1" dirty="0">
                <a:solidFill>
                  <a:srgbClr val="333333"/>
                </a:solidFill>
                <a:effectLst/>
                <a:latin typeface="Times New Roman" panose="02020603050405020304" pitchFamily="18" charset="0"/>
                <a:ea typeface="Times New Roman" panose="02020603050405020304" pitchFamily="18" charset="0"/>
              </a:rPr>
              <a:t>Limits</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From the </a:t>
            </a:r>
            <a:r>
              <a:rPr lang="en-IN" sz="2000" b="1" dirty="0">
                <a:solidFill>
                  <a:srgbClr val="333333"/>
                </a:solidFill>
                <a:effectLst/>
                <a:latin typeface="Times New Roman" panose="02020603050405020304" pitchFamily="18" charset="0"/>
                <a:ea typeface="Times New Roman" panose="02020603050405020304" pitchFamily="18" charset="0"/>
              </a:rPr>
              <a:t>All limits</a:t>
            </a:r>
            <a:r>
              <a:rPr lang="en-IN" sz="2000" dirty="0">
                <a:solidFill>
                  <a:srgbClr val="333333"/>
                </a:solidFill>
                <a:effectLst/>
                <a:latin typeface="Times New Roman" panose="02020603050405020304" pitchFamily="18" charset="0"/>
                <a:ea typeface="Times New Roman" panose="02020603050405020304" pitchFamily="18" charset="0"/>
              </a:rPr>
              <a:t> drop down list, choose </a:t>
            </a:r>
            <a:r>
              <a:rPr lang="en-IN" sz="2000" b="1" dirty="0">
                <a:solidFill>
                  <a:srgbClr val="333333"/>
                </a:solidFill>
                <a:effectLst/>
                <a:latin typeface="Times New Roman" panose="02020603050405020304" pitchFamily="18" charset="0"/>
                <a:ea typeface="Times New Roman" panose="02020603050405020304" pitchFamily="18" charset="0"/>
              </a:rPr>
              <a:t>Running instances</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Step-28:In left navigation pane, choose </a:t>
            </a:r>
            <a:r>
              <a:rPr lang="en-IN" sz="2000" b="1" dirty="0" err="1">
                <a:solidFill>
                  <a:srgbClr val="333333"/>
                </a:solidFill>
                <a:effectLst/>
                <a:latin typeface="Times New Roman" panose="02020603050405020304" pitchFamily="18" charset="0"/>
                <a:ea typeface="Times New Roman" panose="02020603050405020304" pitchFamily="18" charset="0"/>
              </a:rPr>
              <a:t>Instances</a:t>
            </a:r>
            <a:r>
              <a:rPr lang="en-IN" sz="2000" dirty="0" err="1">
                <a:solidFill>
                  <a:srgbClr val="333333"/>
                </a:solidFill>
                <a:effectLst/>
                <a:latin typeface="Times New Roman" panose="02020603050405020304" pitchFamily="18" charset="0"/>
                <a:ea typeface="Times New Roman" panose="02020603050405020304" pitchFamily="18" charset="0"/>
              </a:rPr>
              <a:t>.Select</a:t>
            </a:r>
            <a:r>
              <a:rPr lang="en-IN" sz="2000" dirty="0">
                <a:solidFill>
                  <a:srgbClr val="333333"/>
                </a:solidFill>
                <a:effectLst/>
                <a:latin typeface="Times New Roman" panose="02020603050405020304" pitchFamily="18" charset="0"/>
                <a:ea typeface="Times New Roman" panose="02020603050405020304" pitchFamily="18" charset="0"/>
              </a:rPr>
              <a:t> the </a:t>
            </a:r>
            <a:r>
              <a:rPr lang="en-IN" sz="2000" b="1" dirty="0">
                <a:solidFill>
                  <a:srgbClr val="333333"/>
                </a:solidFill>
                <a:effectLst/>
                <a:latin typeface="Times New Roman" panose="02020603050405020304" pitchFamily="18" charset="0"/>
                <a:ea typeface="Times New Roman" panose="02020603050405020304" pitchFamily="18" charset="0"/>
              </a:rPr>
              <a:t>Web Server</a:t>
            </a:r>
            <a:r>
              <a:rPr lang="en-IN" sz="2000" dirty="0">
                <a:solidFill>
                  <a:srgbClr val="333333"/>
                </a:solidFill>
                <a:effectLst/>
                <a:latin typeface="Times New Roman" panose="02020603050405020304" pitchFamily="18" charset="0"/>
                <a:ea typeface="Times New Roman" panose="02020603050405020304" pitchFamily="18" charset="0"/>
              </a:rPr>
              <a:t> instance and in the Instance state menu, select </a:t>
            </a:r>
            <a:r>
              <a:rPr lang="en-IN" sz="2000" b="1" dirty="0">
                <a:solidFill>
                  <a:srgbClr val="333333"/>
                </a:solidFill>
                <a:effectLst/>
                <a:latin typeface="Times New Roman" panose="02020603050405020304" pitchFamily="18" charset="0"/>
                <a:ea typeface="Times New Roman" panose="02020603050405020304" pitchFamily="18" charset="0"/>
              </a:rPr>
              <a:t>Terminate instance</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Then choose Terminate</a:t>
            </a:r>
          </a:p>
          <a:p>
            <a:r>
              <a:rPr lang="en-IN" sz="2000" dirty="0">
                <a:solidFill>
                  <a:srgbClr val="333333"/>
                </a:solidFill>
                <a:effectLst/>
                <a:latin typeface="Times New Roman" panose="02020603050405020304" pitchFamily="18" charset="0"/>
                <a:ea typeface="Times New Roman" panose="02020603050405020304" pitchFamily="18" charset="0"/>
              </a:rPr>
              <a:t>Step-29:</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In the Actions menu, select </a:t>
            </a:r>
            <a:r>
              <a:rPr lang="en-IN" sz="2000" b="1" dirty="0">
                <a:solidFill>
                  <a:srgbClr val="333333"/>
                </a:solidFill>
                <a:effectLst/>
                <a:latin typeface="Times New Roman" panose="02020603050405020304" pitchFamily="18" charset="0"/>
                <a:ea typeface="Times New Roman" panose="02020603050405020304" pitchFamily="18" charset="0"/>
              </a:rPr>
              <a:t>Instance settings</a:t>
            </a:r>
            <a:r>
              <a:rPr lang="en-IN" sz="2000" dirty="0">
                <a:solidFill>
                  <a:srgbClr val="333333"/>
                </a:solidFill>
                <a:effectLst/>
                <a:latin typeface="Times New Roman" panose="02020603050405020304" pitchFamily="18" charset="0"/>
                <a:ea typeface="Times New Roman" panose="02020603050405020304" pitchFamily="18" charset="0"/>
              </a:rPr>
              <a:t> </a:t>
            </a:r>
            <a:r>
              <a:rPr lang="en-IN" sz="2000" b="1" dirty="0">
                <a:solidFill>
                  <a:srgbClr val="333333"/>
                </a:solidFill>
                <a:effectLst/>
                <a:latin typeface="Times New Roman" panose="02020603050405020304" pitchFamily="18" charset="0"/>
                <a:ea typeface="Times New Roman" panose="02020603050405020304" pitchFamily="18" charset="0"/>
              </a:rPr>
              <a:t>Change termination protection</a:t>
            </a:r>
            <a:r>
              <a:rPr lang="en-IN" sz="2000" dirty="0">
                <a:solidFill>
                  <a:srgbClr val="333333"/>
                </a:solidFill>
                <a:effectLst/>
                <a:latin typeface="Times New Roman" panose="02020603050405020304" pitchFamily="18" charset="0"/>
                <a:ea typeface="Times New Roman" panose="02020603050405020304" pitchFamily="18" charset="0"/>
              </a:rPr>
              <a:t>. Remove the check next to </a:t>
            </a:r>
            <a:r>
              <a:rPr lang="en-IN" sz="2000" b="1" dirty="0">
                <a:solidFill>
                  <a:srgbClr val="333333"/>
                </a:solidFill>
                <a:effectLst/>
                <a:latin typeface="Times New Roman" panose="02020603050405020304" pitchFamily="18" charset="0"/>
                <a:ea typeface="Times New Roman" panose="02020603050405020304" pitchFamily="18" charset="0"/>
              </a:rPr>
              <a:t>Enable</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Choose Save.</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You can now terminate the </a:t>
            </a:r>
            <a:r>
              <a:rPr lang="en-IN" sz="2000" dirty="0" err="1">
                <a:solidFill>
                  <a:srgbClr val="333333"/>
                </a:solidFill>
                <a:effectLst/>
                <a:latin typeface="Times New Roman" panose="02020603050405020304" pitchFamily="18" charset="0"/>
                <a:ea typeface="Times New Roman" panose="02020603050405020304" pitchFamily="18" charset="0"/>
              </a:rPr>
              <a:t>instance.Select</a:t>
            </a:r>
            <a:r>
              <a:rPr lang="en-IN" sz="2000" dirty="0">
                <a:solidFill>
                  <a:srgbClr val="333333"/>
                </a:solidFill>
                <a:effectLst/>
                <a:latin typeface="Times New Roman" panose="02020603050405020304" pitchFamily="18" charset="0"/>
                <a:ea typeface="Times New Roman" panose="02020603050405020304" pitchFamily="18" charset="0"/>
              </a:rPr>
              <a:t> the </a:t>
            </a:r>
            <a:r>
              <a:rPr lang="en-IN" sz="2000" b="1" dirty="0">
                <a:solidFill>
                  <a:srgbClr val="333333"/>
                </a:solidFill>
                <a:effectLst/>
                <a:latin typeface="Times New Roman" panose="02020603050405020304" pitchFamily="18" charset="0"/>
                <a:ea typeface="Times New Roman" panose="02020603050405020304" pitchFamily="18" charset="0"/>
              </a:rPr>
              <a:t>Web Server</a:t>
            </a:r>
            <a:r>
              <a:rPr lang="en-IN" sz="2000" dirty="0">
                <a:solidFill>
                  <a:srgbClr val="333333"/>
                </a:solidFill>
                <a:effectLst/>
                <a:latin typeface="Times New Roman" panose="02020603050405020304" pitchFamily="18" charset="0"/>
                <a:ea typeface="Times New Roman" panose="02020603050405020304" pitchFamily="18" charset="0"/>
              </a:rPr>
              <a:t> instance again and in the Instance state menu, select </a:t>
            </a:r>
            <a:r>
              <a:rPr lang="en-IN" sz="2000" b="1" dirty="0">
                <a:solidFill>
                  <a:srgbClr val="333333"/>
                </a:solidFill>
                <a:effectLst/>
                <a:latin typeface="Times New Roman" panose="02020603050405020304" pitchFamily="18" charset="0"/>
                <a:ea typeface="Times New Roman" panose="02020603050405020304" pitchFamily="18" charset="0"/>
              </a:rPr>
              <a:t>Terminate instance</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Step-30:</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Choose Terminate</a:t>
            </a:r>
            <a:endParaRPr lang="en-IN" sz="2000" dirty="0">
              <a:effectLst/>
              <a:latin typeface="Times New Roman" panose="02020603050405020304" pitchFamily="18" charset="0"/>
              <a:ea typeface="Times New Roman" panose="02020603050405020304" pitchFamily="18" charset="0"/>
            </a:endParaRPr>
          </a:p>
          <a:p>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99452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B125175-5EC3-F3B1-92B5-7ACB1A71F678}"/>
              </a:ext>
            </a:extLst>
          </p:cNvPr>
          <p:cNvSpPr txBox="1"/>
          <p:nvPr/>
        </p:nvSpPr>
        <p:spPr>
          <a:xfrm>
            <a:off x="1284790" y="752353"/>
            <a:ext cx="10706582" cy="2923877"/>
          </a:xfrm>
          <a:prstGeom prst="rect">
            <a:avLst/>
          </a:prstGeom>
          <a:noFill/>
        </p:spPr>
        <p:txBody>
          <a:bodyPr wrap="square">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4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LAB 5:BUILD A DATABASE SERVER</a:t>
            </a:r>
          </a:p>
          <a:p>
            <a:pPr marL="0" marR="0" lvl="0" indent="45720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333333"/>
              </a:solidFill>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Task 1: </a:t>
            </a: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 Security Group for the RDS DB Instance</a:t>
            </a:r>
            <a:endParaRPr lang="en-US" altLang="en-US" sz="2000" b="1" dirty="0">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Step1: </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AWS Management Console</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on the Services menu, choose </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VPC</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Step2: </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left navigation pane, choose </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Security Groups.</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Step3: </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security group and then configure:</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Security group name:</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DB Security Group</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Permit access from Web Security Group</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VPC:</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 VPC</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p:txBody>
      </p:sp>
      <p:pic>
        <p:nvPicPr>
          <p:cNvPr id="10" name="Picture 9">
            <a:extLst>
              <a:ext uri="{FF2B5EF4-FFF2-40B4-BE49-F238E27FC236}">
                <a16:creationId xmlns:a16="http://schemas.microsoft.com/office/drawing/2014/main" id="{BD2B6BC4-752C-E119-1487-1C828E55A62F}"/>
              </a:ext>
            </a:extLst>
          </p:cNvPr>
          <p:cNvPicPr>
            <a:picLocks noChangeAspect="1"/>
          </p:cNvPicPr>
          <p:nvPr/>
        </p:nvPicPr>
        <p:blipFill>
          <a:blip r:embed="rId2"/>
          <a:srcRect r="13603" b="9648"/>
          <a:stretch>
            <a:fillRect/>
          </a:stretch>
        </p:blipFill>
        <p:spPr>
          <a:xfrm>
            <a:off x="2625669" y="3614675"/>
            <a:ext cx="5204460" cy="2912110"/>
          </a:xfrm>
          <a:prstGeom prst="rect">
            <a:avLst/>
          </a:prstGeom>
        </p:spPr>
      </p:pic>
    </p:spTree>
    <p:extLst>
      <p:ext uri="{BB962C8B-B14F-4D97-AF65-F5344CB8AC3E}">
        <p14:creationId xmlns:p14="http://schemas.microsoft.com/office/powerpoint/2010/main" val="2835483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9F650-3EB7-C55B-8EAE-004AB5B16359}"/>
              </a:ext>
            </a:extLst>
          </p:cNvPr>
          <p:cNvSpPr txBox="1"/>
          <p:nvPr/>
        </p:nvSpPr>
        <p:spPr>
          <a:xfrm>
            <a:off x="778213" y="486383"/>
            <a:ext cx="10758791" cy="646331"/>
          </a:xfrm>
          <a:prstGeom prst="rect">
            <a:avLst/>
          </a:prstGeom>
          <a:noFill/>
        </p:spPr>
        <p:txBody>
          <a:bodyPr wrap="square" rtlCol="0">
            <a:spAutoFit/>
          </a:bodyPr>
          <a:lstStyle/>
          <a:p>
            <a:endParaRPr lang="en-US" dirty="0"/>
          </a:p>
          <a:p>
            <a:endParaRPr lang="en-IN" dirty="0"/>
          </a:p>
        </p:txBody>
      </p:sp>
      <p:pic>
        <p:nvPicPr>
          <p:cNvPr id="3" name="Picture 2">
            <a:extLst>
              <a:ext uri="{FF2B5EF4-FFF2-40B4-BE49-F238E27FC236}">
                <a16:creationId xmlns:a16="http://schemas.microsoft.com/office/drawing/2014/main" id="{0B70B162-A005-53D9-EA63-087C10F352A2}"/>
              </a:ext>
            </a:extLst>
          </p:cNvPr>
          <p:cNvPicPr>
            <a:picLocks noChangeAspect="1"/>
          </p:cNvPicPr>
          <p:nvPr/>
        </p:nvPicPr>
        <p:blipFill rotWithShape="1">
          <a:blip r:embed="rId2"/>
          <a:srcRect l="19943" t="10164" r="4542" b="7820"/>
          <a:stretch/>
        </p:blipFill>
        <p:spPr bwMode="auto">
          <a:xfrm>
            <a:off x="5377775" y="394692"/>
            <a:ext cx="5151120" cy="264414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BE2D4FBB-A2AC-E848-A34B-FEAD8E312C0F}"/>
              </a:ext>
            </a:extLst>
          </p:cNvPr>
          <p:cNvSpPr txBox="1"/>
          <p:nvPr/>
        </p:nvSpPr>
        <p:spPr>
          <a:xfrm>
            <a:off x="654996" y="394692"/>
            <a:ext cx="9445558" cy="6463308"/>
          </a:xfrm>
          <a:prstGeom prst="rect">
            <a:avLst/>
          </a:prstGeom>
          <a:noFill/>
        </p:spPr>
        <p:txBody>
          <a:bodyPr wrap="square" rtlCol="0">
            <a:spAutoFit/>
          </a:bodyPr>
          <a:lstStyle/>
          <a:p>
            <a:r>
              <a:rPr lang="en-IN" sz="1800" dirty="0">
                <a:solidFill>
                  <a:srgbClr val="333333"/>
                </a:solidFill>
                <a:effectLst/>
                <a:latin typeface="Times New Roman" panose="02020603050405020304" pitchFamily="18" charset="0"/>
                <a:ea typeface="Times New Roman" panose="02020603050405020304" pitchFamily="18" charset="0"/>
              </a:rPr>
              <a:t>Notice that user-1 does not have any permissions.</a:t>
            </a:r>
          </a:p>
          <a:p>
            <a:endParaRPr lang="en-IN" sz="1800" b="1" dirty="0">
              <a:solidFill>
                <a:srgbClr val="333333"/>
              </a:solidFill>
              <a:effectLst/>
              <a:latin typeface="Times New Roman" panose="02020603050405020304" pitchFamily="18" charset="0"/>
              <a:ea typeface="Times New Roman" panose="02020603050405020304" pitchFamily="18" charset="0"/>
            </a:endParaRPr>
          </a:p>
          <a:p>
            <a:endParaRPr lang="en-IN" b="1" dirty="0">
              <a:solidFill>
                <a:srgbClr val="333333"/>
              </a:solidFill>
              <a:latin typeface="Times New Roman" panose="02020603050405020304" pitchFamily="18" charset="0"/>
              <a:ea typeface="Times New Roman" panose="02020603050405020304" pitchFamily="18" charset="0"/>
            </a:endParaRPr>
          </a:p>
          <a:p>
            <a:endParaRPr lang="en-IN" sz="1800" b="1" dirty="0">
              <a:solidFill>
                <a:srgbClr val="333333"/>
              </a:solidFill>
              <a:effectLst/>
              <a:latin typeface="Times New Roman" panose="02020603050405020304" pitchFamily="18" charset="0"/>
              <a:ea typeface="Times New Roman" panose="02020603050405020304" pitchFamily="18" charset="0"/>
            </a:endParaRPr>
          </a:p>
          <a:p>
            <a:endParaRPr lang="en-IN" sz="1800" b="1" dirty="0">
              <a:solidFill>
                <a:srgbClr val="333333"/>
              </a:solidFill>
              <a:effectLst/>
              <a:latin typeface="Times New Roman" panose="02020603050405020304" pitchFamily="18" charset="0"/>
              <a:ea typeface="Times New Roman" panose="02020603050405020304" pitchFamily="18" charset="0"/>
            </a:endParaRPr>
          </a:p>
          <a:p>
            <a:endParaRPr lang="en-IN" b="1" dirty="0">
              <a:solidFill>
                <a:srgbClr val="333333"/>
              </a:solidFill>
              <a:latin typeface="Times New Roman" panose="02020603050405020304" pitchFamily="18" charset="0"/>
              <a:ea typeface="Times New Roman" panose="02020603050405020304" pitchFamily="18" charset="0"/>
            </a:endParaRPr>
          </a:p>
          <a:p>
            <a:endParaRPr lang="en-IN" sz="1800" b="1" dirty="0">
              <a:solidFill>
                <a:srgbClr val="333333"/>
              </a:solidFill>
              <a:effectLst/>
              <a:latin typeface="Times New Roman" panose="02020603050405020304" pitchFamily="18" charset="0"/>
              <a:ea typeface="Times New Roman" panose="02020603050405020304" pitchFamily="18" charset="0"/>
            </a:endParaRPr>
          </a:p>
          <a:p>
            <a:r>
              <a:rPr lang="en-IN" sz="1800" b="1" dirty="0">
                <a:solidFill>
                  <a:srgbClr val="333333"/>
                </a:solidFill>
                <a:effectLst/>
                <a:latin typeface="Times New Roman" panose="02020603050405020304" pitchFamily="18" charset="0"/>
                <a:ea typeface="Times New Roman" panose="02020603050405020304" pitchFamily="18" charset="0"/>
              </a:rPr>
              <a:t>Step 5:</a:t>
            </a:r>
            <a:r>
              <a:rPr lang="en-IN" sz="1800" dirty="0">
                <a:solidFill>
                  <a:srgbClr val="333333"/>
                </a:solidFill>
                <a:effectLst/>
                <a:latin typeface="Times New Roman" panose="02020603050405020304" pitchFamily="18" charset="0"/>
                <a:ea typeface="Times New Roman" panose="02020603050405020304" pitchFamily="18" charset="0"/>
              </a:rPr>
              <a:t> Choose the </a:t>
            </a:r>
            <a:r>
              <a:rPr lang="en-IN" sz="1800" b="1" dirty="0">
                <a:solidFill>
                  <a:srgbClr val="333333"/>
                </a:solidFill>
                <a:effectLst/>
                <a:latin typeface="Times New Roman" panose="02020603050405020304" pitchFamily="18" charset="0"/>
                <a:ea typeface="Times New Roman" panose="02020603050405020304" pitchFamily="18" charset="0"/>
              </a:rPr>
              <a:t>Groups</a:t>
            </a:r>
            <a:r>
              <a:rPr lang="en-IN" sz="1800" dirty="0">
                <a:solidFill>
                  <a:srgbClr val="333333"/>
                </a:solidFill>
                <a:effectLst/>
                <a:latin typeface="Times New Roman" panose="02020603050405020304" pitchFamily="18" charset="0"/>
                <a:ea typeface="Times New Roman" panose="02020603050405020304" pitchFamily="18" charset="0"/>
              </a:rPr>
              <a:t> tab.</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333333"/>
                </a:solidFill>
                <a:effectLst/>
                <a:latin typeface="Times New Roman" panose="02020603050405020304" pitchFamily="18" charset="0"/>
                <a:ea typeface="Times New Roman" panose="02020603050405020304" pitchFamily="18" charset="0"/>
              </a:rPr>
              <a:t>user-1 also is not a member of any groups.</a:t>
            </a:r>
            <a:endParaRPr lang="en-IN" sz="1800" dirty="0">
              <a:effectLst/>
              <a:latin typeface="Times New Roman" panose="02020603050405020304" pitchFamily="18" charset="0"/>
              <a:ea typeface="Times New Roman" panose="02020603050405020304" pitchFamily="18" charset="0"/>
            </a:endParaRPr>
          </a:p>
          <a:p>
            <a:pPr marL="457200"/>
            <a:r>
              <a:rPr lang="en-IN" sz="1800" dirty="0">
                <a:solidFill>
                  <a:srgbClr val="333333"/>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IN" sz="1800" b="1" dirty="0">
                <a:solidFill>
                  <a:srgbClr val="333333"/>
                </a:solidFill>
                <a:effectLst/>
                <a:latin typeface="Times New Roman" panose="02020603050405020304" pitchFamily="18" charset="0"/>
                <a:ea typeface="Times New Roman" panose="02020603050405020304" pitchFamily="18" charset="0"/>
              </a:rPr>
              <a:t>Step 6:</a:t>
            </a:r>
            <a:r>
              <a:rPr lang="en-IN" sz="1800" dirty="0">
                <a:solidFill>
                  <a:srgbClr val="333333"/>
                </a:solidFill>
                <a:effectLst/>
                <a:latin typeface="Times New Roman" panose="02020603050405020304" pitchFamily="18" charset="0"/>
                <a:ea typeface="Times New Roman" panose="02020603050405020304" pitchFamily="18" charset="0"/>
              </a:rPr>
              <a:t> Choose the </a:t>
            </a:r>
            <a:r>
              <a:rPr lang="en-IN" sz="1800" b="1" dirty="0">
                <a:solidFill>
                  <a:srgbClr val="333333"/>
                </a:solidFill>
                <a:effectLst/>
                <a:latin typeface="Times New Roman" panose="02020603050405020304" pitchFamily="18" charset="0"/>
                <a:ea typeface="Times New Roman" panose="02020603050405020304" pitchFamily="18" charset="0"/>
              </a:rPr>
              <a:t>Security credentials</a:t>
            </a:r>
            <a:r>
              <a:rPr lang="en-IN" sz="1800" dirty="0">
                <a:solidFill>
                  <a:srgbClr val="333333"/>
                </a:solidFill>
                <a:effectLst/>
                <a:latin typeface="Times New Roman" panose="02020603050405020304" pitchFamily="18" charset="0"/>
                <a:ea typeface="Times New Roman" panose="02020603050405020304" pitchFamily="18" charset="0"/>
              </a:rPr>
              <a:t> tab.</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333333"/>
                </a:solidFill>
                <a:effectLst/>
                <a:latin typeface="Times New Roman" panose="02020603050405020304" pitchFamily="18" charset="0"/>
                <a:ea typeface="Times New Roman" panose="02020603050405020304" pitchFamily="18" charset="0"/>
              </a:rPr>
              <a:t>user-1 is assigned a </a:t>
            </a:r>
            <a:r>
              <a:rPr lang="en-IN" sz="1800" b="1" dirty="0">
                <a:solidFill>
                  <a:srgbClr val="333333"/>
                </a:solidFill>
                <a:effectLst/>
                <a:latin typeface="Times New Roman" panose="02020603050405020304" pitchFamily="18" charset="0"/>
                <a:ea typeface="Times New Roman" panose="02020603050405020304" pitchFamily="18" charset="0"/>
              </a:rPr>
              <a:t>Console password</a:t>
            </a:r>
            <a:endParaRPr lang="en-IN" sz="1800" dirty="0">
              <a:effectLst/>
              <a:latin typeface="Times New Roman" panose="02020603050405020304" pitchFamily="18" charset="0"/>
              <a:ea typeface="Times New Roman" panose="02020603050405020304" pitchFamily="18" charset="0"/>
            </a:endParaRPr>
          </a:p>
          <a:p>
            <a:pPr marL="457200"/>
            <a:r>
              <a:rPr lang="en-IN" sz="1800" dirty="0">
                <a:solidFill>
                  <a:srgbClr val="333333"/>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IN" sz="1800" b="1" dirty="0">
                <a:solidFill>
                  <a:srgbClr val="333333"/>
                </a:solidFill>
                <a:effectLst/>
                <a:latin typeface="Times New Roman" panose="02020603050405020304" pitchFamily="18" charset="0"/>
                <a:ea typeface="Times New Roman" panose="02020603050405020304" pitchFamily="18" charset="0"/>
              </a:rPr>
              <a:t>Step 7</a:t>
            </a:r>
            <a:r>
              <a:rPr lang="en-IN" sz="1800" dirty="0">
                <a:solidFill>
                  <a:srgbClr val="333333"/>
                </a:solidFill>
                <a:effectLst/>
                <a:latin typeface="Times New Roman" panose="02020603050405020304" pitchFamily="18" charset="0"/>
                <a:ea typeface="Times New Roman" panose="02020603050405020304" pitchFamily="18" charset="0"/>
              </a:rPr>
              <a:t>: In the navigation pane on the left, choose </a:t>
            </a:r>
            <a:r>
              <a:rPr lang="en-IN" sz="1800" b="1" dirty="0">
                <a:solidFill>
                  <a:srgbClr val="333333"/>
                </a:solidFill>
                <a:effectLst/>
                <a:latin typeface="Times New Roman" panose="02020603050405020304" pitchFamily="18" charset="0"/>
                <a:ea typeface="Times New Roman" panose="02020603050405020304" pitchFamily="18" charset="0"/>
              </a:rPr>
              <a:t>User groups</a:t>
            </a:r>
            <a:r>
              <a:rPr lang="en-IN"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333333"/>
                </a:solidFill>
                <a:effectLst/>
                <a:latin typeface="Times New Roman" panose="02020603050405020304" pitchFamily="18" charset="0"/>
                <a:ea typeface="Times New Roman" panose="02020603050405020304" pitchFamily="18" charset="0"/>
              </a:rPr>
              <a:t>Choose the </a:t>
            </a:r>
            <a:r>
              <a:rPr lang="en-IN" sz="1800" b="1" dirty="0">
                <a:solidFill>
                  <a:srgbClr val="333333"/>
                </a:solidFill>
                <a:effectLst/>
                <a:latin typeface="Times New Roman" panose="02020603050405020304" pitchFamily="18" charset="0"/>
                <a:ea typeface="Times New Roman" panose="02020603050405020304" pitchFamily="18" charset="0"/>
              </a:rPr>
              <a:t>EC2-ReadOnlyAccess </a:t>
            </a:r>
            <a:r>
              <a:rPr lang="en-IN" sz="1800" dirty="0">
                <a:solidFill>
                  <a:srgbClr val="333333"/>
                </a:solidFill>
                <a:effectLst/>
                <a:latin typeface="Times New Roman" panose="02020603050405020304" pitchFamily="18" charset="0"/>
                <a:ea typeface="Times New Roman" panose="02020603050405020304" pitchFamily="18" charset="0"/>
              </a:rPr>
              <a:t> group.</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333333"/>
                </a:solidFill>
                <a:effectLst/>
                <a:latin typeface="Times New Roman" panose="02020603050405020304" pitchFamily="18" charset="0"/>
                <a:ea typeface="Times New Roman" panose="02020603050405020304" pitchFamily="18" charset="0"/>
              </a:rPr>
              <a:t>This will bring you to the summary page for the </a:t>
            </a:r>
            <a:r>
              <a:rPr lang="en-IN" sz="1800" b="1" dirty="0">
                <a:solidFill>
                  <a:srgbClr val="333333"/>
                </a:solidFill>
                <a:effectLst/>
                <a:latin typeface="Times New Roman" panose="02020603050405020304" pitchFamily="18" charset="0"/>
                <a:ea typeface="Times New Roman" panose="02020603050405020304" pitchFamily="18" charset="0"/>
              </a:rPr>
              <a:t>EC2-Support</a:t>
            </a:r>
            <a:r>
              <a:rPr lang="en-IN" sz="1800" dirty="0">
                <a:solidFill>
                  <a:srgbClr val="333333"/>
                </a:solidFill>
                <a:effectLst/>
                <a:latin typeface="Times New Roman" panose="02020603050405020304" pitchFamily="18" charset="0"/>
                <a:ea typeface="Times New Roman" panose="02020603050405020304" pitchFamily="18" charset="0"/>
              </a:rPr>
              <a:t> group.</a:t>
            </a:r>
            <a:endParaRPr lang="en-IN" sz="1800" dirty="0">
              <a:effectLst/>
              <a:latin typeface="Times New Roman" panose="02020603050405020304" pitchFamily="18" charset="0"/>
              <a:ea typeface="Times New Roman" panose="02020603050405020304" pitchFamily="18" charset="0"/>
            </a:endParaRPr>
          </a:p>
          <a:p>
            <a:r>
              <a:rPr lang="en-IN" sz="1800" b="1" dirty="0">
                <a:solidFill>
                  <a:srgbClr val="333333"/>
                </a:solidFill>
                <a:effectLst/>
                <a:latin typeface="Times New Roman" panose="02020603050405020304" pitchFamily="18" charset="0"/>
                <a:ea typeface="Times New Roman" panose="02020603050405020304" pitchFamily="18" charset="0"/>
              </a:rPr>
              <a:t>Step 8:</a:t>
            </a:r>
            <a:r>
              <a:rPr lang="en-IN" sz="1800" dirty="0">
                <a:solidFill>
                  <a:srgbClr val="333333"/>
                </a:solidFill>
                <a:effectLst/>
                <a:latin typeface="Times New Roman" panose="02020603050405020304" pitchFamily="18" charset="0"/>
                <a:ea typeface="Times New Roman" panose="02020603050405020304" pitchFamily="18" charset="0"/>
              </a:rPr>
              <a:t> Choose the </a:t>
            </a:r>
            <a:r>
              <a:rPr lang="en-IN" sz="1800" b="1" dirty="0">
                <a:solidFill>
                  <a:srgbClr val="333333"/>
                </a:solidFill>
                <a:effectLst/>
                <a:latin typeface="Times New Roman" panose="02020603050405020304" pitchFamily="18" charset="0"/>
                <a:ea typeface="Times New Roman" panose="02020603050405020304" pitchFamily="18" charset="0"/>
              </a:rPr>
              <a:t>Permissions</a:t>
            </a:r>
            <a:r>
              <a:rPr lang="en-IN" sz="1800" dirty="0">
                <a:solidFill>
                  <a:srgbClr val="333333"/>
                </a:solidFill>
                <a:effectLst/>
                <a:latin typeface="Times New Roman" panose="02020603050405020304" pitchFamily="18" charset="0"/>
                <a:ea typeface="Times New Roman" panose="02020603050405020304" pitchFamily="18" charset="0"/>
              </a:rPr>
              <a:t> tab.</a:t>
            </a:r>
            <a:endParaRPr lang="en-IN" sz="1800" dirty="0">
              <a:effectLst/>
              <a:latin typeface="Times New Roman" panose="02020603050405020304" pitchFamily="18" charset="0"/>
              <a:ea typeface="Times New Roman" panose="02020603050405020304" pitchFamily="18" charset="0"/>
            </a:endParaRPr>
          </a:p>
          <a:p>
            <a:pPr marL="457200"/>
            <a:r>
              <a:rPr lang="en-IN" sz="1800" dirty="0">
                <a:solidFill>
                  <a:srgbClr val="333333"/>
                </a:solidFill>
                <a:effectLst/>
                <a:latin typeface="Times New Roman" panose="02020603050405020304" pitchFamily="18" charset="0"/>
                <a:ea typeface="Times New Roman" panose="02020603050405020304" pitchFamily="18" charset="0"/>
              </a:rPr>
              <a:t>This group has a Managed Policy associated with it, called </a:t>
            </a:r>
            <a:r>
              <a:rPr lang="en-IN" sz="1800" b="1" dirty="0">
                <a:solidFill>
                  <a:srgbClr val="333333"/>
                </a:solidFill>
                <a:effectLst/>
                <a:latin typeface="Times New Roman" panose="02020603050405020304" pitchFamily="18" charset="0"/>
                <a:ea typeface="Times New Roman" panose="02020603050405020304" pitchFamily="18" charset="0"/>
              </a:rPr>
              <a:t>AmazonEC2ReadOnlyAccess</a:t>
            </a:r>
            <a:r>
              <a:rPr lang="en-IN" sz="1800" dirty="0">
                <a:solidFill>
                  <a:srgbClr val="333333"/>
                </a:solidFill>
                <a:effectLst/>
                <a:latin typeface="Times New Roman" panose="02020603050405020304" pitchFamily="18" charset="0"/>
                <a:ea typeface="Times New Roman" panose="02020603050405020304" pitchFamily="18" charset="0"/>
              </a:rPr>
              <a:t>. Managed Policies are pre-built policies (built either by AWS or by your administrators) that can be attached to IAM Users and Groups. When the policy is updated, the changes to the policy are immediately apply against all Users and Groups that are attached to the policy.</a:t>
            </a:r>
            <a:endParaRPr lang="en-IN" sz="1800" dirty="0">
              <a:effectLst/>
              <a:latin typeface="Times New Roman" panose="02020603050405020304" pitchFamily="18" charset="0"/>
              <a:ea typeface="Times New Roman" panose="02020603050405020304" pitchFamily="18" charset="0"/>
            </a:endParaRPr>
          </a:p>
          <a:p>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305091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24BBA8-31F4-FB30-EAB7-2E41756AE89D}"/>
              </a:ext>
            </a:extLst>
          </p:cNvPr>
          <p:cNvSpPr txBox="1"/>
          <p:nvPr/>
        </p:nvSpPr>
        <p:spPr>
          <a:xfrm>
            <a:off x="1192192" y="520861"/>
            <a:ext cx="10999808" cy="2181110"/>
          </a:xfrm>
          <a:prstGeom prst="rect">
            <a:avLst/>
          </a:prstGeom>
          <a:noFill/>
        </p:spPr>
        <p:txBody>
          <a:bodyPr wrap="square">
            <a:spAutoFit/>
          </a:bodyPr>
          <a:lstStyle/>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Step4:</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Inbound rules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pane, choose Add rule.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Configure the following settings: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6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Type:</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MySQL/Aurora (3306)</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6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CIDR, IP, Security Group or Prefix List:</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Type sg and then select Web Security Group.</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6: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security group.</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You will use this security group when launching the Amazon RDS database.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F6B9AEB-D14E-242A-CF07-B5B393FEC999}"/>
              </a:ext>
            </a:extLst>
          </p:cNvPr>
          <p:cNvPicPr>
            <a:picLocks noChangeAspect="1"/>
          </p:cNvPicPr>
          <p:nvPr/>
        </p:nvPicPr>
        <p:blipFill>
          <a:blip r:embed="rId2"/>
          <a:srcRect t="9035" r="1141" b="5909"/>
          <a:stretch>
            <a:fillRect/>
          </a:stretch>
        </p:blipFill>
        <p:spPr>
          <a:xfrm>
            <a:off x="2241200" y="3021422"/>
            <a:ext cx="5672455" cy="3014345"/>
          </a:xfrm>
          <a:prstGeom prst="rect">
            <a:avLst/>
          </a:prstGeom>
        </p:spPr>
      </p:pic>
    </p:spTree>
    <p:extLst>
      <p:ext uri="{BB962C8B-B14F-4D97-AF65-F5344CB8AC3E}">
        <p14:creationId xmlns:p14="http://schemas.microsoft.com/office/powerpoint/2010/main" val="4125140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41A0A-F00C-3A8A-4F1A-295969928141}"/>
              </a:ext>
            </a:extLst>
          </p:cNvPr>
          <p:cNvSpPr txBox="1"/>
          <p:nvPr/>
        </p:nvSpPr>
        <p:spPr>
          <a:xfrm>
            <a:off x="1099595" y="185196"/>
            <a:ext cx="10521387" cy="2808076"/>
          </a:xfrm>
          <a:prstGeom prst="rect">
            <a:avLst/>
          </a:prstGeom>
          <a:noFill/>
        </p:spPr>
        <p:txBody>
          <a:bodyPr wrap="square">
            <a:spAutoFit/>
          </a:bodyPr>
          <a:lstStyle/>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2: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 DB Subnet Group</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On the Services menu, choose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RDS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left navigation pane, choose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 groups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If the navigation pane is not visible, choose the menu icon in the top-left corner.</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DB Subnet Group then configure: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Name:</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DB-Subnet-Group</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DB Subnet Group</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VPC:</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1B5090E-73DB-F06B-5403-B165219168ED}"/>
              </a:ext>
            </a:extLst>
          </p:cNvPr>
          <p:cNvSpPr txBox="1"/>
          <p:nvPr/>
        </p:nvSpPr>
        <p:spPr>
          <a:xfrm>
            <a:off x="1099596" y="3156945"/>
            <a:ext cx="10208870" cy="2380267"/>
          </a:xfrm>
          <a:prstGeom prst="rect">
            <a:avLst/>
          </a:prstGeom>
          <a:noFill/>
        </p:spPr>
        <p:txBody>
          <a:bodyPr wrap="square">
            <a:spAutoFit/>
          </a:bodyPr>
          <a:lstStyle/>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Scroll down to the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Add Subnets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section.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Expand the list of values under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Availability Zones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select the first two zones: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us-east-1a</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us-east-1b</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6: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Expand the list of values under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select the subnets associated with the CIDR ranges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10.0.1.0/24</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10.0.3.0/24</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These subnets should now be shown in the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Subnets selected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table.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Bef>
                <a:spcPts val="960"/>
              </a:spcBef>
              <a:spcAft>
                <a:spcPts val="960"/>
              </a:spcAft>
            </a:pP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7</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Create.</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6471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21FAE-646D-C81E-1690-627804F31EC4}"/>
              </a:ext>
            </a:extLst>
          </p:cNvPr>
          <p:cNvPicPr>
            <a:picLocks noChangeAspect="1"/>
          </p:cNvPicPr>
          <p:nvPr/>
        </p:nvPicPr>
        <p:blipFill>
          <a:blip r:embed="rId2"/>
          <a:srcRect t="8724" r="-55" b="9025"/>
          <a:stretch>
            <a:fillRect/>
          </a:stretch>
        </p:blipFill>
        <p:spPr>
          <a:xfrm>
            <a:off x="1305355" y="152400"/>
            <a:ext cx="5738495" cy="2761615"/>
          </a:xfrm>
          <a:prstGeom prst="rect">
            <a:avLst/>
          </a:prstGeom>
        </p:spPr>
      </p:pic>
      <p:pic>
        <p:nvPicPr>
          <p:cNvPr id="3" name="Picture 2">
            <a:extLst>
              <a:ext uri="{FF2B5EF4-FFF2-40B4-BE49-F238E27FC236}">
                <a16:creationId xmlns:a16="http://schemas.microsoft.com/office/drawing/2014/main" id="{D76D9A6D-0A49-F6C7-C0DF-A605C9234268}"/>
              </a:ext>
            </a:extLst>
          </p:cNvPr>
          <p:cNvPicPr>
            <a:picLocks noChangeAspect="1"/>
          </p:cNvPicPr>
          <p:nvPr/>
        </p:nvPicPr>
        <p:blipFill>
          <a:blip r:embed="rId3"/>
          <a:srcRect t="9035" r="-55" b="9336"/>
          <a:stretch>
            <a:fillRect/>
          </a:stretch>
        </p:blipFill>
        <p:spPr>
          <a:xfrm>
            <a:off x="4858782" y="3791585"/>
            <a:ext cx="5738495" cy="2914015"/>
          </a:xfrm>
          <a:prstGeom prst="rect">
            <a:avLst/>
          </a:prstGeom>
        </p:spPr>
      </p:pic>
      <p:sp>
        <p:nvSpPr>
          <p:cNvPr id="5" name="TextBox 4">
            <a:extLst>
              <a:ext uri="{FF2B5EF4-FFF2-40B4-BE49-F238E27FC236}">
                <a16:creationId xmlns:a16="http://schemas.microsoft.com/office/drawing/2014/main" id="{364CBEBA-63E0-55FC-2322-4D3E4444EBAC}"/>
              </a:ext>
            </a:extLst>
          </p:cNvPr>
          <p:cNvSpPr txBox="1"/>
          <p:nvPr/>
        </p:nvSpPr>
        <p:spPr>
          <a:xfrm>
            <a:off x="1157467" y="3031271"/>
            <a:ext cx="10162573" cy="832023"/>
          </a:xfrm>
          <a:prstGeom prst="rect">
            <a:avLst/>
          </a:prstGeom>
          <a:noFill/>
        </p:spPr>
        <p:txBody>
          <a:bodyPr wrap="square">
            <a:spAutoFit/>
          </a:bodyPr>
          <a:lstStyle/>
          <a:p>
            <a:pPr>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3: Create an Amazon RDS DB Instance</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left navigation pane, choose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Databases</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971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6F2046-B17A-D010-989A-FB0CFC5971A0}"/>
              </a:ext>
            </a:extLst>
          </p:cNvPr>
          <p:cNvSpPr txBox="1"/>
          <p:nvPr/>
        </p:nvSpPr>
        <p:spPr>
          <a:xfrm>
            <a:off x="1122743" y="243069"/>
            <a:ext cx="10475089" cy="3239990"/>
          </a:xfrm>
          <a:prstGeom prst="rect">
            <a:avLst/>
          </a:prstGeom>
          <a:noFill/>
        </p:spPr>
        <p:txBody>
          <a:bodyPr wrap="square">
            <a:spAutoFit/>
          </a:bodyPr>
          <a:lstStyle/>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Create database.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If you see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Switch to the new database creation flow</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the top of the screen, please choose it.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MySQL</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Settings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DB instance identifier:</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a:t>
            </a:r>
            <a:r>
              <a:rPr lang="en-US" sz="20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db</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Master username:</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main</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Master password:</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Confirm password:</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2B3AC78-486C-4BF6-E3C9-7060D4BF2E47}"/>
              </a:ext>
            </a:extLst>
          </p:cNvPr>
          <p:cNvPicPr>
            <a:picLocks noChangeAspect="1"/>
          </p:cNvPicPr>
          <p:nvPr/>
        </p:nvPicPr>
        <p:blipFill>
          <a:blip r:embed="rId2"/>
          <a:srcRect t="9658" r="1522" b="7467"/>
          <a:stretch>
            <a:fillRect/>
          </a:stretch>
        </p:blipFill>
        <p:spPr>
          <a:xfrm>
            <a:off x="2931903" y="3600586"/>
            <a:ext cx="5888355" cy="3014345"/>
          </a:xfrm>
          <a:prstGeom prst="rect">
            <a:avLst/>
          </a:prstGeom>
        </p:spPr>
      </p:pic>
    </p:spTree>
    <p:extLst>
      <p:ext uri="{BB962C8B-B14F-4D97-AF65-F5344CB8AC3E}">
        <p14:creationId xmlns:p14="http://schemas.microsoft.com/office/powerpoint/2010/main" val="1003310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4D135E-1DC7-BBDC-E9D4-A6BC5064CC14}"/>
              </a:ext>
            </a:extLst>
          </p:cNvPr>
          <p:cNvSpPr txBox="1"/>
          <p:nvPr/>
        </p:nvSpPr>
        <p:spPr>
          <a:xfrm>
            <a:off x="914399" y="289367"/>
            <a:ext cx="10914927" cy="5966762"/>
          </a:xfrm>
          <a:prstGeom prst="rect">
            <a:avLst/>
          </a:prstGeom>
          <a:noFill/>
        </p:spPr>
        <p:txBody>
          <a:bodyPr wrap="square">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a:t>
            </a: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tep 5:</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Storage</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Storage type:</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000" b="0" i="1"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General Purpose (SSD)</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Allocated storage:</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000" b="0" i="1"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20</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6:</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Connectivity</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Virtual Private Cloud (VPC):</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000" b="0" i="1"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te-IN"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7:</a:t>
            </a:r>
            <a:r>
              <a:rPr kumimoji="0" lang="te-IN"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kumimoji="0" lang="en-US" altLang="en-US" sz="2000" b="1"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Existing VPC security groups</a:t>
            </a: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from the dropdown list:</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DB Security Group.</a:t>
            </a:r>
            <a:endParaRPr kumimoji="0" lang="te-IN"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r>
              <a:rPr kumimoji="0" lang="en-US" altLang="en-US" sz="2000" b="0" i="0" u="none" strike="noStrike" cap="none" normalizeH="0" baseline="0" dirty="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Deselect default.</a:t>
            </a:r>
            <a:r>
              <a:rPr lang="en-US" sz="1800" b="1" dirty="0">
                <a:solidFill>
                  <a:srgbClr val="333333"/>
                </a:solidFill>
                <a:effectLst/>
                <a:latin typeface="Times New Roman" panose="02020603050405020304" pitchFamily="18" charset="0"/>
                <a:ea typeface="Times New Roman" panose="02020603050405020304" pitchFamily="18" charset="0"/>
              </a:rPr>
              <a:t> </a:t>
            </a:r>
          </a:p>
          <a:p>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8:</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Expand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Additional configuration</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then configure: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Initial database name:</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Uncheck </a:t>
            </a: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automatic backups</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Uncheck </a:t>
            </a: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encryption</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Uncheck </a:t>
            </a: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Enhanced monitoring</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This will turn off backups, which is not normally recommended, but will make the database deploy faster for this lab.</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9: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a:t>
            </a:r>
            <a:r>
              <a:rPr lang="en-IN" sz="20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database.Your</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database will now be launched.</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4211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007804-90AC-95AE-693E-17CBEDB63112}"/>
              </a:ext>
            </a:extLst>
          </p:cNvPr>
          <p:cNvPicPr>
            <a:picLocks noChangeAspect="1"/>
          </p:cNvPicPr>
          <p:nvPr/>
        </p:nvPicPr>
        <p:blipFill>
          <a:blip r:embed="rId2"/>
          <a:srcRect t="9035" r="-55" b="8402"/>
          <a:stretch>
            <a:fillRect/>
          </a:stretch>
        </p:blipFill>
        <p:spPr>
          <a:xfrm>
            <a:off x="518275" y="123190"/>
            <a:ext cx="5738495" cy="3305810"/>
          </a:xfrm>
          <a:prstGeom prst="rect">
            <a:avLst/>
          </a:prstGeom>
        </p:spPr>
      </p:pic>
      <p:pic>
        <p:nvPicPr>
          <p:cNvPr id="3" name="Picture 2">
            <a:extLst>
              <a:ext uri="{FF2B5EF4-FFF2-40B4-BE49-F238E27FC236}">
                <a16:creationId xmlns:a16="http://schemas.microsoft.com/office/drawing/2014/main" id="{9F06FC15-3ECE-5930-3C38-9AA23F2643ED}"/>
              </a:ext>
            </a:extLst>
          </p:cNvPr>
          <p:cNvPicPr>
            <a:picLocks noChangeAspect="1"/>
          </p:cNvPicPr>
          <p:nvPr/>
        </p:nvPicPr>
        <p:blipFill>
          <a:blip r:embed="rId3"/>
          <a:srcRect t="9123" r="1707" b="8421"/>
          <a:stretch>
            <a:fillRect/>
          </a:stretch>
        </p:blipFill>
        <p:spPr>
          <a:xfrm>
            <a:off x="5621647" y="4062095"/>
            <a:ext cx="5925820" cy="2672715"/>
          </a:xfrm>
          <a:prstGeom prst="rect">
            <a:avLst/>
          </a:prstGeom>
        </p:spPr>
      </p:pic>
      <p:sp>
        <p:nvSpPr>
          <p:cNvPr id="5" name="TextBox 4">
            <a:extLst>
              <a:ext uri="{FF2B5EF4-FFF2-40B4-BE49-F238E27FC236}">
                <a16:creationId xmlns:a16="http://schemas.microsoft.com/office/drawing/2014/main" id="{AD40535E-971B-37C4-EA41-92B43CB8A15B}"/>
              </a:ext>
            </a:extLst>
          </p:cNvPr>
          <p:cNvSpPr txBox="1"/>
          <p:nvPr/>
        </p:nvSpPr>
        <p:spPr>
          <a:xfrm>
            <a:off x="6256770" y="2050438"/>
            <a:ext cx="6099858" cy="1631216"/>
          </a:xfrm>
          <a:prstGeom prst="rect">
            <a:avLst/>
          </a:prstGeom>
          <a:noFill/>
        </p:spPr>
        <p:txBody>
          <a:bodyPr wrap="square">
            <a:spAutoFit/>
          </a:bodyPr>
          <a:lstStyle/>
          <a:p>
            <a:r>
              <a:rPr lang="en-IN" sz="2000" b="1" dirty="0">
                <a:solidFill>
                  <a:srgbClr val="333333"/>
                </a:solidFill>
                <a:effectLst/>
                <a:latin typeface="Times New Roman" panose="02020603050405020304" pitchFamily="18" charset="0"/>
                <a:ea typeface="Times New Roman" panose="02020603050405020304" pitchFamily="18" charset="0"/>
              </a:rPr>
              <a:t>Step 10: </a:t>
            </a:r>
            <a:r>
              <a:rPr lang="en-IN" sz="2000" dirty="0">
                <a:solidFill>
                  <a:srgbClr val="333333"/>
                </a:solidFill>
                <a:effectLst/>
                <a:latin typeface="Times New Roman" panose="02020603050405020304" pitchFamily="18" charset="0"/>
                <a:ea typeface="Times New Roman" panose="02020603050405020304" pitchFamily="18" charset="0"/>
              </a:rPr>
              <a:t>Choose </a:t>
            </a:r>
            <a:r>
              <a:rPr lang="en-IN" sz="2000" b="1" dirty="0">
                <a:solidFill>
                  <a:srgbClr val="333333"/>
                </a:solidFill>
                <a:effectLst/>
                <a:latin typeface="Times New Roman" panose="02020603050405020304" pitchFamily="18" charset="0"/>
                <a:ea typeface="Times New Roman" panose="02020603050405020304" pitchFamily="18" charset="0"/>
              </a:rPr>
              <a:t>lab-</a:t>
            </a:r>
            <a:r>
              <a:rPr lang="en-IN" sz="2000" b="1" dirty="0" err="1">
                <a:solidFill>
                  <a:srgbClr val="333333"/>
                </a:solidFill>
                <a:effectLst/>
                <a:latin typeface="Times New Roman" panose="02020603050405020304" pitchFamily="18" charset="0"/>
                <a:ea typeface="Times New Roman" panose="02020603050405020304" pitchFamily="18" charset="0"/>
              </a:rPr>
              <a:t>db</a:t>
            </a:r>
            <a:r>
              <a:rPr lang="en-IN" sz="2000" dirty="0">
                <a:solidFill>
                  <a:srgbClr val="333333"/>
                </a:solidFill>
                <a:effectLst/>
                <a:latin typeface="Times New Roman" panose="02020603050405020304" pitchFamily="18" charset="0"/>
                <a:ea typeface="Times New Roman" panose="02020603050405020304" pitchFamily="18" charset="0"/>
              </a:rPr>
              <a:t> (choose the link itself).</a:t>
            </a:r>
            <a:endParaRPr lang="en-IN" sz="2000" dirty="0">
              <a:effectLst/>
              <a:latin typeface="Times New Roman" panose="02020603050405020304" pitchFamily="18" charset="0"/>
              <a:ea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rPr>
              <a:t>Step 11</a:t>
            </a:r>
            <a:r>
              <a:rPr lang="en-IN" sz="2000" dirty="0">
                <a:solidFill>
                  <a:srgbClr val="333333"/>
                </a:solidFill>
                <a:effectLst/>
                <a:latin typeface="Times New Roman" panose="02020603050405020304" pitchFamily="18" charset="0"/>
                <a:ea typeface="Times New Roman" panose="02020603050405020304" pitchFamily="18" charset="0"/>
              </a:rPr>
              <a:t>: Wait until </a:t>
            </a:r>
            <a:r>
              <a:rPr lang="en-IN" sz="2000" b="1" dirty="0">
                <a:solidFill>
                  <a:srgbClr val="333333"/>
                </a:solidFill>
                <a:effectLst/>
                <a:latin typeface="Times New Roman" panose="02020603050405020304" pitchFamily="18" charset="0"/>
                <a:ea typeface="Times New Roman" panose="02020603050405020304" pitchFamily="18" charset="0"/>
              </a:rPr>
              <a:t>Info</a:t>
            </a:r>
            <a:r>
              <a:rPr lang="en-IN" sz="2000" dirty="0">
                <a:solidFill>
                  <a:srgbClr val="333333"/>
                </a:solidFill>
                <a:effectLst/>
                <a:latin typeface="Times New Roman" panose="02020603050405020304" pitchFamily="18" charset="0"/>
                <a:ea typeface="Times New Roman" panose="02020603050405020304" pitchFamily="18" charset="0"/>
              </a:rPr>
              <a:t> changes to </a:t>
            </a:r>
            <a:r>
              <a:rPr lang="en-IN" sz="2000" b="1" dirty="0">
                <a:solidFill>
                  <a:srgbClr val="333333"/>
                </a:solidFill>
                <a:effectLst/>
                <a:latin typeface="Times New Roman" panose="02020603050405020304" pitchFamily="18" charset="0"/>
                <a:ea typeface="Times New Roman" panose="02020603050405020304" pitchFamily="18" charset="0"/>
              </a:rPr>
              <a:t>Modifying</a:t>
            </a:r>
            <a:r>
              <a:rPr lang="en-IN" sz="2000" dirty="0">
                <a:solidFill>
                  <a:srgbClr val="333333"/>
                </a:solidFill>
                <a:effectLst/>
                <a:latin typeface="Times New Roman" panose="02020603050405020304" pitchFamily="18" charset="0"/>
                <a:ea typeface="Times New Roman" panose="02020603050405020304" pitchFamily="18" charset="0"/>
              </a:rPr>
              <a:t> or </a:t>
            </a:r>
            <a:r>
              <a:rPr lang="en-IN" sz="2000" b="1" dirty="0">
                <a:solidFill>
                  <a:srgbClr val="333333"/>
                </a:solidFill>
                <a:effectLst/>
                <a:latin typeface="Times New Roman" panose="02020603050405020304" pitchFamily="18" charset="0"/>
                <a:ea typeface="Times New Roman" panose="02020603050405020304" pitchFamily="18" charset="0"/>
              </a:rPr>
              <a:t>Available</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rPr>
              <a:t>Step 12: </a:t>
            </a:r>
            <a:r>
              <a:rPr lang="en-IN" sz="2000" dirty="0">
                <a:solidFill>
                  <a:srgbClr val="333333"/>
                </a:solidFill>
                <a:effectLst/>
                <a:latin typeface="Times New Roman" panose="02020603050405020304" pitchFamily="18" charset="0"/>
                <a:ea typeface="Times New Roman" panose="02020603050405020304" pitchFamily="18" charset="0"/>
              </a:rPr>
              <a:t>Scroll down to the </a:t>
            </a:r>
            <a:r>
              <a:rPr lang="en-IN" sz="2000" b="1" dirty="0">
                <a:solidFill>
                  <a:srgbClr val="333333"/>
                </a:solidFill>
                <a:effectLst/>
                <a:latin typeface="Times New Roman" panose="02020603050405020304" pitchFamily="18" charset="0"/>
                <a:ea typeface="Times New Roman" panose="02020603050405020304" pitchFamily="18" charset="0"/>
              </a:rPr>
              <a:t>Connectivity &amp; security</a:t>
            </a:r>
            <a:r>
              <a:rPr lang="en-IN" sz="2000" dirty="0">
                <a:solidFill>
                  <a:srgbClr val="333333"/>
                </a:solidFill>
                <a:effectLst/>
                <a:latin typeface="Times New Roman" panose="02020603050405020304" pitchFamily="18" charset="0"/>
                <a:ea typeface="Times New Roman" panose="02020603050405020304" pitchFamily="18" charset="0"/>
              </a:rPr>
              <a:t> section and copy the </a:t>
            </a:r>
            <a:r>
              <a:rPr lang="en-IN" sz="2000" b="1" dirty="0">
                <a:solidFill>
                  <a:srgbClr val="333333"/>
                </a:solidFill>
                <a:effectLst/>
                <a:latin typeface="Times New Roman" panose="02020603050405020304" pitchFamily="18" charset="0"/>
                <a:ea typeface="Times New Roman" panose="02020603050405020304" pitchFamily="18" charset="0"/>
              </a:rPr>
              <a:t>Endpoint</a:t>
            </a:r>
            <a:r>
              <a:rPr lang="en-IN" sz="2000" dirty="0">
                <a:solidFill>
                  <a:srgbClr val="333333"/>
                </a:solidFill>
                <a:effectLst/>
                <a:latin typeface="Times New Roman" panose="02020603050405020304" pitchFamily="18" charset="0"/>
                <a:ea typeface="Times New Roman" panose="02020603050405020304" pitchFamily="18" charset="0"/>
              </a:rPr>
              <a:t> field.</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61235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C74ACE-BDFD-EFDE-600F-17EFF65B0E4B}"/>
              </a:ext>
            </a:extLst>
          </p:cNvPr>
          <p:cNvSpPr txBox="1"/>
          <p:nvPr/>
        </p:nvSpPr>
        <p:spPr>
          <a:xfrm>
            <a:off x="1284790" y="300943"/>
            <a:ext cx="10440364" cy="1447576"/>
          </a:xfrm>
          <a:prstGeom prst="rect">
            <a:avLst/>
          </a:prstGeom>
          <a:noFill/>
        </p:spPr>
        <p:txBody>
          <a:bodyPr wrap="square">
            <a:spAutoFit/>
          </a:bodyPr>
          <a:lstStyle/>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13: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Paste the Endpoint value into a text editor. You will use it later in the lab.</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4: Interact with Your Database</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To copy the </a:t>
            </a:r>
            <a:r>
              <a:rPr lang="en-IN" sz="2000" b="1"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WebServer</a:t>
            </a:r>
            <a:r>
              <a:rPr lang="en-IN"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IP address, choose on the Details drop down menu above these instructions, and then choose Show.</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59A5965-B930-0609-33D9-7AE94CB83357}"/>
              </a:ext>
            </a:extLst>
          </p:cNvPr>
          <p:cNvPicPr>
            <a:picLocks noChangeAspect="1"/>
          </p:cNvPicPr>
          <p:nvPr/>
        </p:nvPicPr>
        <p:blipFill>
          <a:blip r:embed="rId2"/>
          <a:srcRect l="24193" r="7313" b="19617"/>
          <a:stretch>
            <a:fillRect/>
          </a:stretch>
        </p:blipFill>
        <p:spPr>
          <a:xfrm>
            <a:off x="1165173" y="1832023"/>
            <a:ext cx="4722495" cy="2592070"/>
          </a:xfrm>
          <a:prstGeom prst="rect">
            <a:avLst/>
          </a:prstGeom>
        </p:spPr>
      </p:pic>
      <p:pic>
        <p:nvPicPr>
          <p:cNvPr id="5" name="Picture 4">
            <a:extLst>
              <a:ext uri="{FF2B5EF4-FFF2-40B4-BE49-F238E27FC236}">
                <a16:creationId xmlns:a16="http://schemas.microsoft.com/office/drawing/2014/main" id="{E7F8B437-0981-BC23-AFBE-A3C4AC3892E7}"/>
              </a:ext>
            </a:extLst>
          </p:cNvPr>
          <p:cNvPicPr>
            <a:picLocks noChangeAspect="1"/>
          </p:cNvPicPr>
          <p:nvPr/>
        </p:nvPicPr>
        <p:blipFill>
          <a:blip r:embed="rId3"/>
          <a:srcRect r="4861" b="13707"/>
          <a:stretch>
            <a:fillRect/>
          </a:stretch>
        </p:blipFill>
        <p:spPr>
          <a:xfrm>
            <a:off x="6420081" y="3556553"/>
            <a:ext cx="5457190" cy="2783205"/>
          </a:xfrm>
          <a:prstGeom prst="rect">
            <a:avLst/>
          </a:prstGeom>
        </p:spPr>
      </p:pic>
      <p:sp>
        <p:nvSpPr>
          <p:cNvPr id="7" name="TextBox 6">
            <a:extLst>
              <a:ext uri="{FF2B5EF4-FFF2-40B4-BE49-F238E27FC236}">
                <a16:creationId xmlns:a16="http://schemas.microsoft.com/office/drawing/2014/main" id="{F4859021-5E9E-0BBD-3AF6-064BDAE0A5F7}"/>
              </a:ext>
            </a:extLst>
          </p:cNvPr>
          <p:cNvSpPr txBox="1"/>
          <p:nvPr/>
        </p:nvSpPr>
        <p:spPr>
          <a:xfrm>
            <a:off x="5983000" y="1633365"/>
            <a:ext cx="6099858" cy="1908215"/>
          </a:xfrm>
          <a:prstGeom prst="rect">
            <a:avLst/>
          </a:prstGeom>
          <a:noFill/>
        </p:spPr>
        <p:txBody>
          <a:bodyPr wrap="square">
            <a:spAutoFit/>
          </a:bodyPr>
          <a:lstStyle/>
          <a:p>
            <a:r>
              <a:rPr lang="en-IN" sz="1800" dirty="0">
                <a:solidFill>
                  <a:srgbClr val="333333"/>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rPr>
              <a:t>Step 2: </a:t>
            </a:r>
            <a:r>
              <a:rPr lang="en-IN" sz="2000" dirty="0">
                <a:solidFill>
                  <a:srgbClr val="333333"/>
                </a:solidFill>
                <a:effectLst/>
                <a:latin typeface="Times New Roman" panose="02020603050405020304" pitchFamily="18" charset="0"/>
                <a:ea typeface="Times New Roman" panose="02020603050405020304" pitchFamily="18" charset="0"/>
              </a:rPr>
              <a:t>Open a new web browser tab, paste the </a:t>
            </a:r>
            <a:r>
              <a:rPr lang="en-IN" sz="2000" i="1" dirty="0" err="1">
                <a:solidFill>
                  <a:srgbClr val="333333"/>
                </a:solidFill>
                <a:effectLst/>
                <a:latin typeface="Times New Roman" panose="02020603050405020304" pitchFamily="18" charset="0"/>
                <a:ea typeface="Times New Roman" panose="02020603050405020304" pitchFamily="18" charset="0"/>
              </a:rPr>
              <a:t>WebServer</a:t>
            </a:r>
            <a:r>
              <a:rPr lang="en-IN" sz="2000" dirty="0">
                <a:solidFill>
                  <a:srgbClr val="333333"/>
                </a:solidFill>
                <a:effectLst/>
                <a:latin typeface="Times New Roman" panose="02020603050405020304" pitchFamily="18" charset="0"/>
                <a:ea typeface="Times New Roman" panose="02020603050405020304" pitchFamily="18" charset="0"/>
              </a:rPr>
              <a:t> IP address and press Enter.</a:t>
            </a:r>
          </a:p>
          <a:p>
            <a:r>
              <a:rPr lang="en-IN" sz="2000" b="1" dirty="0">
                <a:solidFill>
                  <a:srgbClr val="333333"/>
                </a:solidFill>
                <a:effectLst/>
                <a:latin typeface="Times New Roman" panose="02020603050405020304" pitchFamily="18" charset="0"/>
                <a:ea typeface="Times New Roman" panose="02020603050405020304" pitchFamily="18" charset="0"/>
              </a:rPr>
              <a:t>Step 3: </a:t>
            </a:r>
            <a:r>
              <a:rPr lang="en-IN" sz="2000" dirty="0">
                <a:solidFill>
                  <a:srgbClr val="333333"/>
                </a:solidFill>
                <a:effectLst/>
                <a:latin typeface="Times New Roman" panose="02020603050405020304" pitchFamily="18" charset="0"/>
                <a:ea typeface="Times New Roman" panose="02020603050405020304" pitchFamily="18" charset="0"/>
              </a:rPr>
              <a:t>Choose the </a:t>
            </a:r>
            <a:r>
              <a:rPr lang="en-IN" sz="2000" b="1" dirty="0">
                <a:solidFill>
                  <a:srgbClr val="333333"/>
                </a:solidFill>
                <a:effectLst/>
                <a:latin typeface="Times New Roman" panose="02020603050405020304" pitchFamily="18" charset="0"/>
                <a:ea typeface="Times New Roman" panose="02020603050405020304" pitchFamily="18" charset="0"/>
              </a:rPr>
              <a:t>RDS</a:t>
            </a:r>
            <a:r>
              <a:rPr lang="en-IN" sz="2000" dirty="0">
                <a:solidFill>
                  <a:srgbClr val="333333"/>
                </a:solidFill>
                <a:effectLst/>
                <a:latin typeface="Times New Roman" panose="02020603050405020304" pitchFamily="18" charset="0"/>
                <a:ea typeface="Times New Roman" panose="02020603050405020304" pitchFamily="18" charset="0"/>
              </a:rPr>
              <a:t> link at the top of the page.</a:t>
            </a:r>
            <a:endParaRPr lang="en-IN" sz="2000" dirty="0">
              <a:effectLst/>
              <a:latin typeface="Times New Roman" panose="02020603050405020304" pitchFamily="18" charset="0"/>
              <a:ea typeface="Times New Roman" panose="02020603050405020304" pitchFamily="18" charset="0"/>
            </a:endParaRPr>
          </a:p>
          <a:p>
            <a:r>
              <a:rPr lang="en-IN" sz="2000" b="1" dirty="0">
                <a:solidFill>
                  <a:srgbClr val="333333"/>
                </a:solidFill>
                <a:effectLst/>
                <a:latin typeface="Times New Roman" panose="02020603050405020304" pitchFamily="18" charset="0"/>
                <a:ea typeface="Times New Roman" panose="02020603050405020304" pitchFamily="18" charset="0"/>
              </a:rPr>
              <a:t>Step 4</a:t>
            </a:r>
            <a:r>
              <a:rPr lang="en-IN" sz="2000" dirty="0">
                <a:solidFill>
                  <a:srgbClr val="333333"/>
                </a:solidFill>
                <a:effectLst/>
                <a:latin typeface="Times New Roman" panose="02020603050405020304" pitchFamily="18" charset="0"/>
                <a:ea typeface="Times New Roman" panose="02020603050405020304" pitchFamily="18" charset="0"/>
              </a:rPr>
              <a:t>: </a:t>
            </a:r>
            <a:r>
              <a:rPr lang="en-US" sz="2000" dirty="0">
                <a:solidFill>
                  <a:srgbClr val="333333"/>
                </a:solidFill>
                <a:effectLst/>
                <a:latin typeface="Times New Roman" panose="02020603050405020304" pitchFamily="18" charset="0"/>
                <a:ea typeface="Times New Roman" panose="02020603050405020304" pitchFamily="18" charset="0"/>
              </a:rPr>
              <a:t>Configure the following settings:</a:t>
            </a:r>
            <a:endParaRPr lang="en-IN" sz="2000" dirty="0">
              <a:effectLst/>
              <a:latin typeface="Times New Roman" panose="02020603050405020304" pitchFamily="18" charset="0"/>
              <a:ea typeface="Times New Roman" panose="02020603050405020304" pitchFamily="18" charset="0"/>
            </a:endParaRPr>
          </a:p>
          <a:p>
            <a:endParaRPr lang="en-IN" sz="2000" dirty="0">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79ED30BD-1F9D-1BC0-FD91-8319056EEF5F}"/>
              </a:ext>
            </a:extLst>
          </p:cNvPr>
          <p:cNvSpPr txBox="1"/>
          <p:nvPr/>
        </p:nvSpPr>
        <p:spPr>
          <a:xfrm>
            <a:off x="688693" y="4567282"/>
            <a:ext cx="7216816" cy="2133020"/>
          </a:xfrm>
          <a:prstGeom prst="rect">
            <a:avLst/>
          </a:prstGeom>
          <a:noFill/>
        </p:spPr>
        <p:txBody>
          <a:bodyPr wrap="square">
            <a:spAutoFit/>
          </a:bodyPr>
          <a:lstStyle/>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Endpoint:</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Paste the Endpoint you copied to a text editor earlier</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Database:</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Username:</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main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Password:</a:t>
            </a: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Submit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0768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36A28-3E74-76F4-ADA2-3DA7AFBE112F}"/>
              </a:ext>
            </a:extLst>
          </p:cNvPr>
          <p:cNvPicPr>
            <a:picLocks noChangeAspect="1"/>
          </p:cNvPicPr>
          <p:nvPr/>
        </p:nvPicPr>
        <p:blipFill>
          <a:blip r:embed="rId2"/>
          <a:srcRect t="4050" r="6744" b="29562"/>
          <a:stretch>
            <a:fillRect/>
          </a:stretch>
        </p:blipFill>
        <p:spPr>
          <a:xfrm>
            <a:off x="1279428" y="113536"/>
            <a:ext cx="5350510" cy="2139950"/>
          </a:xfrm>
          <a:prstGeom prst="rect">
            <a:avLst/>
          </a:prstGeom>
        </p:spPr>
      </p:pic>
      <p:pic>
        <p:nvPicPr>
          <p:cNvPr id="3" name="Picture 2">
            <a:extLst>
              <a:ext uri="{FF2B5EF4-FFF2-40B4-BE49-F238E27FC236}">
                <a16:creationId xmlns:a16="http://schemas.microsoft.com/office/drawing/2014/main" id="{095ABCD4-7857-5E1E-AB41-9B77191C9271}"/>
              </a:ext>
            </a:extLst>
          </p:cNvPr>
          <p:cNvPicPr>
            <a:picLocks noChangeAspect="1"/>
          </p:cNvPicPr>
          <p:nvPr/>
        </p:nvPicPr>
        <p:blipFill>
          <a:blip r:embed="rId3"/>
          <a:srcRect t="4050" r="4861" b="30841"/>
          <a:stretch>
            <a:fillRect/>
          </a:stretch>
        </p:blipFill>
        <p:spPr>
          <a:xfrm>
            <a:off x="5867537" y="4427746"/>
            <a:ext cx="5457190" cy="2099945"/>
          </a:xfrm>
          <a:prstGeom prst="rect">
            <a:avLst/>
          </a:prstGeom>
        </p:spPr>
      </p:pic>
      <p:sp>
        <p:nvSpPr>
          <p:cNvPr id="5" name="TextBox 4">
            <a:extLst>
              <a:ext uri="{FF2B5EF4-FFF2-40B4-BE49-F238E27FC236}">
                <a16:creationId xmlns:a16="http://schemas.microsoft.com/office/drawing/2014/main" id="{8E11EF6E-3E48-03D4-6428-881B55285899}"/>
              </a:ext>
            </a:extLst>
          </p:cNvPr>
          <p:cNvSpPr txBox="1"/>
          <p:nvPr/>
        </p:nvSpPr>
        <p:spPr>
          <a:xfrm>
            <a:off x="787078" y="2650173"/>
            <a:ext cx="11169570" cy="1015663"/>
          </a:xfrm>
          <a:prstGeom prst="rect">
            <a:avLst/>
          </a:prstGeom>
          <a:noFill/>
        </p:spPr>
        <p:txBody>
          <a:bodyPr wrap="square">
            <a:spAutoFit/>
          </a:bodyPr>
          <a:lstStyle/>
          <a:p>
            <a:r>
              <a:rPr lang="en-IN" sz="2000" dirty="0">
                <a:solidFill>
                  <a:srgbClr val="333333"/>
                </a:solidFill>
                <a:effectLst/>
                <a:latin typeface="Times New Roman" panose="02020603050405020304" pitchFamily="18" charset="0"/>
                <a:ea typeface="Times New Roman" panose="02020603050405020304" pitchFamily="18" charset="0"/>
              </a:rPr>
              <a:t>A message will appear explaining that the application is running a command to copy information to the database. After a few seconds the application will display an </a:t>
            </a:r>
            <a:r>
              <a:rPr lang="en-IN" sz="2000" b="1" dirty="0">
                <a:solidFill>
                  <a:srgbClr val="333333"/>
                </a:solidFill>
                <a:effectLst/>
                <a:latin typeface="Times New Roman" panose="02020603050405020304" pitchFamily="18" charset="0"/>
                <a:ea typeface="Times New Roman" panose="02020603050405020304" pitchFamily="18" charset="0"/>
              </a:rPr>
              <a:t>Address Book</a:t>
            </a:r>
            <a:r>
              <a:rPr lang="en-IN" sz="2000" dirty="0">
                <a:solidFill>
                  <a:srgbClr val="333333"/>
                </a:solidFill>
                <a:effectLst/>
                <a:latin typeface="Times New Roman" panose="02020603050405020304" pitchFamily="18" charset="0"/>
                <a:ea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endParaRPr>
          </a:p>
          <a:p>
            <a:r>
              <a:rPr lang="en-IN" sz="2000" dirty="0">
                <a:solidFill>
                  <a:srgbClr val="333333"/>
                </a:solidFill>
                <a:effectLst/>
                <a:latin typeface="Times New Roman" panose="02020603050405020304" pitchFamily="18" charset="0"/>
                <a:ea typeface="Times New Roman" panose="02020603050405020304" pitchFamily="18" charset="0"/>
              </a:rPr>
              <a:t>The Address Book application is using the RDS database to store information.</a:t>
            </a:r>
            <a:endParaRPr lang="en-IN" sz="20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2E3B1FF2-92C0-364B-E3F1-6DC53DEF39AB}"/>
              </a:ext>
            </a:extLst>
          </p:cNvPr>
          <p:cNvSpPr txBox="1"/>
          <p:nvPr/>
        </p:nvSpPr>
        <p:spPr>
          <a:xfrm>
            <a:off x="787078" y="3813295"/>
            <a:ext cx="11169569" cy="405367"/>
          </a:xfrm>
          <a:prstGeom prst="rect">
            <a:avLst/>
          </a:prstGeom>
          <a:noFill/>
        </p:spPr>
        <p:txBody>
          <a:bodyPr wrap="square">
            <a:spAutoFit/>
          </a:bodyPr>
          <a:lstStyle/>
          <a:p>
            <a:pPr>
              <a:lnSpc>
                <a:spcPct val="107000"/>
              </a:lnSpc>
              <a:spcAft>
                <a:spcPts val="800"/>
              </a:spcAft>
            </a:pP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Test the web application by adding, editing and removing contacts.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58436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D954D-5EB9-82F7-C155-A8B9FFA969FF}"/>
              </a:ext>
            </a:extLst>
          </p:cNvPr>
          <p:cNvSpPr txBox="1"/>
          <p:nvPr/>
        </p:nvSpPr>
        <p:spPr>
          <a:xfrm>
            <a:off x="1293777" y="0"/>
            <a:ext cx="11751013" cy="3028650"/>
          </a:xfrm>
          <a:prstGeom prst="rect">
            <a:avLst/>
          </a:prstGeom>
          <a:noFill/>
        </p:spPr>
        <p:txBody>
          <a:bodyPr wrap="square">
            <a:spAutoFit/>
          </a:bodyPr>
          <a:lstStyle/>
          <a:p>
            <a:pPr>
              <a:lnSpc>
                <a:spcPct val="115000"/>
              </a:lnSpc>
              <a:spcAft>
                <a:spcPts val="800"/>
              </a:spcAft>
            </a:pPr>
            <a:r>
              <a:rPr lang="en-US" sz="2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  :Build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your VPC and Launch a Web Server  </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1: Create Your VPC</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search box to the right of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Services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search    for and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open the VPC console.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Begin creating a VPC.</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SzPts val="1200"/>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top right of the screen, verify that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   Virginia (us-    east-1)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is the region.</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SzPts val="1200"/>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dashboard</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link which is also towards the top left of the console.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SzPts val="1200"/>
              <a:buFont typeface="Symbol" panose="05050102010706020507" pitchFamily="18" charset="2"/>
              <a:buChar char=""/>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Next,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VPC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9C11E3FC-EE65-C292-32D3-29F1DE1D0C38}"/>
              </a:ext>
            </a:extLst>
          </p:cNvPr>
          <p:cNvSpPr txBox="1"/>
          <p:nvPr/>
        </p:nvSpPr>
        <p:spPr>
          <a:xfrm>
            <a:off x="1215955" y="3028650"/>
            <a:ext cx="10107039" cy="3967561"/>
          </a:xfrm>
          <a:prstGeom prst="rect">
            <a:avLst/>
          </a:prstGeom>
          <a:noFill/>
        </p:spPr>
        <p:txBody>
          <a:bodyPr wrap="square">
            <a:spAutoFit/>
          </a:bodyPr>
          <a:lstStyle/>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3:</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the VPC details in the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settings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 on the left: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VPC and more.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Under Name tag auto-generation, keep Auto-generate selected, however change the value from project to lab.</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Keep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IPv4 CIDR block</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set to 10.0.0.0/16</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Number of Availability Zones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Number of </a:t>
            </a:r>
            <a:r>
              <a:rPr lang="en-US" sz="2000" b="1"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subnets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keep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setting.</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Number of </a:t>
            </a:r>
            <a:r>
              <a:rPr lang="en-US" sz="2000" b="1"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private</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subnets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keep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setting.</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Expand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Customize subnets CIDR blocks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section</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440111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0613E9-24DD-137F-2477-5468786C73AF}"/>
              </a:ext>
            </a:extLst>
          </p:cNvPr>
          <p:cNvSpPr txBox="1"/>
          <p:nvPr/>
        </p:nvSpPr>
        <p:spPr>
          <a:xfrm>
            <a:off x="1089497" y="0"/>
            <a:ext cx="10898222" cy="7265900"/>
          </a:xfrm>
          <a:prstGeom prst="rect">
            <a:avLst/>
          </a:prstGeom>
          <a:noFill/>
        </p:spPr>
        <p:txBody>
          <a:bodyPr wrap="square">
            <a:spAutoFit/>
          </a:bodyPr>
          <a:lstStyle/>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Change Public subnet CIDR block in us-east-1a to 10.0.0.0/24</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Change Private subnet CIDR block in us-east-1a to 10.0.1.0/24</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NAT gateways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1 AZ</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endpoints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None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Keep both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DNS hostnames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DNS resolution</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enabled</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4:</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Preview panel on the right, confirm the settings you have configured.</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Subnets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us-east-1a</a:t>
            </a: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 subnet name: lab-subnet-public1-us-east-1a</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Private subnet name: lab-subnet-private1-us-east-1a</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 tables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rtb</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lab-rtb-private1-us-east-1a</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Network connections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igw</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lab-nat-public1-us-east-1a </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2819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DAB863-C836-DE06-1C76-D272233A272C}"/>
              </a:ext>
            </a:extLst>
          </p:cNvPr>
          <p:cNvPicPr>
            <a:picLocks noChangeAspect="1"/>
          </p:cNvPicPr>
          <p:nvPr/>
        </p:nvPicPr>
        <p:blipFill rotWithShape="1">
          <a:blip r:embed="rId2"/>
          <a:srcRect l="-1728" t="11582" r="4410" b="12074"/>
          <a:stretch/>
        </p:blipFill>
        <p:spPr bwMode="auto">
          <a:xfrm>
            <a:off x="1956187" y="105189"/>
            <a:ext cx="6073140" cy="300990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8234C1EB-ACBC-3C6D-CCF5-8F083E0572EF}"/>
              </a:ext>
            </a:extLst>
          </p:cNvPr>
          <p:cNvSpPr txBox="1"/>
          <p:nvPr/>
        </p:nvSpPr>
        <p:spPr>
          <a:xfrm>
            <a:off x="856034" y="3429000"/>
            <a:ext cx="10000034" cy="2796150"/>
          </a:xfrm>
          <a:prstGeom prst="rect">
            <a:avLst/>
          </a:prstGeom>
          <a:noFill/>
        </p:spPr>
        <p:txBody>
          <a:bodyPr wrap="square" rtlCol="0">
            <a:spAutoFit/>
          </a:bodyPr>
          <a:lstStyle/>
          <a:p>
            <a:r>
              <a:rPr lang="en-IN" sz="1800" b="1" dirty="0">
                <a:solidFill>
                  <a:srgbClr val="333333"/>
                </a:solidFill>
                <a:effectLst/>
                <a:latin typeface="Times New Roman" panose="02020603050405020304" pitchFamily="18" charset="0"/>
                <a:ea typeface="Times New Roman" panose="02020603050405020304" pitchFamily="18" charset="0"/>
              </a:rPr>
              <a:t>Task 2: Add Users to Groups</a:t>
            </a:r>
            <a:r>
              <a:rPr lang="en-IN" sz="1800" dirty="0">
                <a:solidFill>
                  <a:srgbClr val="333333"/>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333333"/>
                </a:solidFill>
                <a:effectLst/>
                <a:latin typeface="Times New Roman" panose="02020603050405020304" pitchFamily="18" charset="0"/>
                <a:ea typeface="Times New Roman" panose="02020603050405020304" pitchFamily="18" charset="0"/>
              </a:rPr>
              <a:t>                  Add user-1 to the </a:t>
            </a:r>
            <a:r>
              <a:rPr lang="en-IN" sz="1800" b="1" dirty="0">
                <a:solidFill>
                  <a:srgbClr val="333333"/>
                </a:solidFill>
                <a:effectLst/>
                <a:latin typeface="Times New Roman" panose="02020603050405020304" pitchFamily="18" charset="0"/>
                <a:ea typeface="Times New Roman" panose="02020603050405020304" pitchFamily="18" charset="0"/>
              </a:rPr>
              <a:t>EC2-ReadOnlyAccess</a:t>
            </a:r>
            <a:endParaRPr lang="en-IN" sz="1800" dirty="0">
              <a:effectLst/>
              <a:latin typeface="Times New Roman" panose="02020603050405020304" pitchFamily="18" charset="0"/>
              <a:ea typeface="Times New Roman" panose="02020603050405020304" pitchFamily="18" charset="0"/>
            </a:endParaRPr>
          </a:p>
          <a:p>
            <a:r>
              <a:rPr lang="en-IN" sz="1800" b="1" dirty="0">
                <a:solidFill>
                  <a:srgbClr val="333333"/>
                </a:solidFill>
                <a:effectLst/>
                <a:latin typeface="Times New Roman" panose="02020603050405020304" pitchFamily="18" charset="0"/>
                <a:ea typeface="Times New Roman" panose="02020603050405020304" pitchFamily="18" charset="0"/>
              </a:rPr>
              <a:t>Step 1</a:t>
            </a:r>
            <a:r>
              <a:rPr lang="en-IN" sz="1800" dirty="0">
                <a:solidFill>
                  <a:srgbClr val="333333"/>
                </a:solidFill>
                <a:effectLst/>
                <a:latin typeface="Times New Roman" panose="02020603050405020304" pitchFamily="18" charset="0"/>
                <a:ea typeface="Times New Roman" panose="02020603050405020304" pitchFamily="18" charset="0"/>
              </a:rPr>
              <a:t>:In the left navigation pane, choose </a:t>
            </a:r>
            <a:r>
              <a:rPr lang="en-IN" sz="1800" b="1" dirty="0">
                <a:solidFill>
                  <a:srgbClr val="333333"/>
                </a:solidFill>
                <a:effectLst/>
                <a:latin typeface="Times New Roman" panose="02020603050405020304" pitchFamily="18" charset="0"/>
                <a:ea typeface="Times New Roman" panose="02020603050405020304" pitchFamily="18" charset="0"/>
              </a:rPr>
              <a:t>User groups</a:t>
            </a:r>
            <a:r>
              <a:rPr lang="en-IN" sz="1800" dirty="0">
                <a:solidFill>
                  <a:srgbClr val="333333"/>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457200">
              <a:lnSpc>
                <a:spcPct val="107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2:</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the </a:t>
            </a: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EC2-ReadOnlyAccess</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group. </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3:</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the </a:t>
            </a: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tab. </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4:</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In the </a:t>
            </a: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tab, choose </a:t>
            </a: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Add users</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endParaRPr lang="en-IN" dirty="0"/>
          </a:p>
        </p:txBody>
      </p:sp>
      <p:pic>
        <p:nvPicPr>
          <p:cNvPr id="4" name="Picture 3">
            <a:extLst>
              <a:ext uri="{FF2B5EF4-FFF2-40B4-BE49-F238E27FC236}">
                <a16:creationId xmlns:a16="http://schemas.microsoft.com/office/drawing/2014/main" id="{5ADF68B8-3BBC-6011-FDDA-A833C20445D5}"/>
              </a:ext>
            </a:extLst>
          </p:cNvPr>
          <p:cNvPicPr>
            <a:picLocks noChangeAspect="1"/>
          </p:cNvPicPr>
          <p:nvPr/>
        </p:nvPicPr>
        <p:blipFill rotWithShape="1">
          <a:blip r:embed="rId3"/>
          <a:srcRect l="665" t="11818" r="3345" b="10892"/>
          <a:stretch/>
        </p:blipFill>
        <p:spPr bwMode="auto">
          <a:xfrm>
            <a:off x="6406150" y="3581205"/>
            <a:ext cx="5196840" cy="24917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999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7EEC791C-085A-C463-BBC0-7B1A55BD2095}"/>
              </a:ext>
            </a:extLst>
          </p:cNvPr>
          <p:cNvPicPr>
            <a:picLocks noChangeAspect="1"/>
          </p:cNvPicPr>
          <p:nvPr/>
        </p:nvPicPr>
        <p:blipFill>
          <a:blip r:embed="rId2"/>
          <a:stretch>
            <a:fillRect/>
          </a:stretch>
        </p:blipFill>
        <p:spPr>
          <a:xfrm>
            <a:off x="2743862" y="225398"/>
            <a:ext cx="5731510" cy="2807970"/>
          </a:xfrm>
          <a:prstGeom prst="rect">
            <a:avLst/>
          </a:prstGeom>
        </p:spPr>
      </p:pic>
      <p:sp>
        <p:nvSpPr>
          <p:cNvPr id="4" name="TextBox 3">
            <a:extLst>
              <a:ext uri="{FF2B5EF4-FFF2-40B4-BE49-F238E27FC236}">
                <a16:creationId xmlns:a16="http://schemas.microsoft.com/office/drawing/2014/main" id="{71540643-1E20-DF4C-072D-6A42299533BD}"/>
              </a:ext>
            </a:extLst>
          </p:cNvPr>
          <p:cNvSpPr txBox="1"/>
          <p:nvPr/>
        </p:nvSpPr>
        <p:spPr>
          <a:xfrm>
            <a:off x="1639109" y="3103313"/>
            <a:ext cx="9537971" cy="3619581"/>
          </a:xfrm>
          <a:prstGeom prst="rect">
            <a:avLst/>
          </a:prstGeom>
          <a:noFill/>
        </p:spPr>
        <p:txBody>
          <a:bodyPr wrap="square">
            <a:spAutoFit/>
          </a:bodyPr>
          <a:lstStyle/>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Once it is complete,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View VPC</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View all the VPC resources you have just created</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2: Create Additional Subnets</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ID:</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from the menu).</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name:</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Availability Zone: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the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second</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Availability Zone (for example, us-east-1b)</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IPV4 CIDR block:</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10.0.2.0/24</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325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589C28-ECE1-A3E0-38B9-E5C95196E5E6}"/>
              </a:ext>
            </a:extLst>
          </p:cNvPr>
          <p:cNvSpPr txBox="1"/>
          <p:nvPr/>
        </p:nvSpPr>
        <p:spPr>
          <a:xfrm>
            <a:off x="1366220" y="154174"/>
            <a:ext cx="9829801" cy="3163045"/>
          </a:xfrm>
          <a:prstGeom prst="rect">
            <a:avLst/>
          </a:prstGeom>
          <a:noFill/>
        </p:spPr>
        <p:txBody>
          <a:bodyPr wrap="square">
            <a:spAutoFit/>
          </a:bodyPr>
          <a:lstStyle/>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subnet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subnet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then configure: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15000"/>
              </a:lnSpc>
              <a:spcAft>
                <a:spcPts val="800"/>
              </a:spcAf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ID:</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name:</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Availability Zone: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the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second</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Availability Zone (for   example, us-east-1b)</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IPV4 CIDR block:</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10.0.2.0/24</a:t>
            </a:r>
          </a:p>
          <a:p>
            <a:pPr marL="342900" lvl="0" indent="-342900">
              <a:lnSpc>
                <a:spcPct val="115000"/>
              </a:lnSpc>
              <a:spcAft>
                <a:spcPts val="800"/>
              </a:spcAft>
              <a:buFont typeface="Arial" panose="020B0604020202020204" pitchFamily="34" charset="0"/>
              <a:buChar char="•"/>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subnet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A917D3DB-1876-177F-C630-0127D1EA29F5}"/>
              </a:ext>
            </a:extLst>
          </p:cNvPr>
          <p:cNvPicPr>
            <a:picLocks noChangeAspect="1"/>
          </p:cNvPicPr>
          <p:nvPr/>
        </p:nvPicPr>
        <p:blipFill>
          <a:blip r:embed="rId2"/>
          <a:stretch>
            <a:fillRect/>
          </a:stretch>
        </p:blipFill>
        <p:spPr>
          <a:xfrm>
            <a:off x="471789" y="3540782"/>
            <a:ext cx="5731510" cy="2807335"/>
          </a:xfrm>
          <a:prstGeom prst="rect">
            <a:avLst/>
          </a:prstGeom>
        </p:spPr>
      </p:pic>
      <p:sp>
        <p:nvSpPr>
          <p:cNvPr id="6" name="TextBox 5">
            <a:extLst>
              <a:ext uri="{FF2B5EF4-FFF2-40B4-BE49-F238E27FC236}">
                <a16:creationId xmlns:a16="http://schemas.microsoft.com/office/drawing/2014/main" id="{9431007F-996B-2729-DC3E-03AD2EE914FC}"/>
              </a:ext>
            </a:extLst>
          </p:cNvPr>
          <p:cNvSpPr txBox="1"/>
          <p:nvPr/>
        </p:nvSpPr>
        <p:spPr>
          <a:xfrm>
            <a:off x="6203299" y="3278395"/>
            <a:ext cx="6099242" cy="2603918"/>
          </a:xfrm>
          <a:prstGeom prst="rect">
            <a:avLst/>
          </a:prstGeom>
          <a:noFill/>
        </p:spPr>
        <p:txBody>
          <a:bodyPr wrap="square">
            <a:spAutoFit/>
          </a:bodyPr>
          <a:lstStyle/>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 tables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lab-rtb-private1-us-east-1a</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route table.</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lower pane, choose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associations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Explicit subnet associations panel, choose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Edit subnet associations</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33723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0DBE58-919F-01B4-0AF1-672A61A75757}"/>
              </a:ext>
            </a:extLst>
          </p:cNvPr>
          <p:cNvSpPr txBox="1"/>
          <p:nvPr/>
        </p:nvSpPr>
        <p:spPr>
          <a:xfrm>
            <a:off x="1191637" y="270166"/>
            <a:ext cx="9936806" cy="3619581"/>
          </a:xfrm>
          <a:prstGeom prst="rect">
            <a:avLst/>
          </a:prstGeom>
          <a:noFill/>
        </p:spPr>
        <p:txBody>
          <a:bodyPr wrap="square">
            <a:spAutoFit/>
          </a:bodyPr>
          <a:lstStyle/>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Leave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lab-subnet-private1-us-east-1a</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 but also select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lab-subnet-private2</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Save associations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rtb</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route table.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lower pane, choose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associations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Explicit subnet associations panel, choose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Edit subnet associations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Leave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lab-subnet-public1-us-east-1a</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 but also select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Save associations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4A67FA9-6E84-FFA7-D8E1-9D8328C2F5BB}"/>
              </a:ext>
            </a:extLst>
          </p:cNvPr>
          <p:cNvPicPr>
            <a:picLocks noChangeAspect="1"/>
          </p:cNvPicPr>
          <p:nvPr/>
        </p:nvPicPr>
        <p:blipFill>
          <a:blip r:embed="rId2"/>
          <a:stretch>
            <a:fillRect/>
          </a:stretch>
        </p:blipFill>
        <p:spPr>
          <a:xfrm>
            <a:off x="2276934" y="3953854"/>
            <a:ext cx="5731510" cy="2633980"/>
          </a:xfrm>
          <a:prstGeom prst="rect">
            <a:avLst/>
          </a:prstGeom>
        </p:spPr>
      </p:pic>
    </p:spTree>
    <p:extLst>
      <p:ext uri="{BB962C8B-B14F-4D97-AF65-F5344CB8AC3E}">
        <p14:creationId xmlns:p14="http://schemas.microsoft.com/office/powerpoint/2010/main" val="63360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10A465-6A84-463D-96FB-745AD0B97308}"/>
              </a:ext>
            </a:extLst>
          </p:cNvPr>
          <p:cNvSpPr txBox="1"/>
          <p:nvPr/>
        </p:nvSpPr>
        <p:spPr>
          <a:xfrm>
            <a:off x="1215956" y="262647"/>
            <a:ext cx="10204315" cy="5343129"/>
          </a:xfrm>
          <a:prstGeom prst="rect">
            <a:avLst/>
          </a:prstGeom>
          <a:noFill/>
        </p:spPr>
        <p:txBody>
          <a:bodyPr wrap="square">
            <a:spAutoFit/>
          </a:bodyPr>
          <a:lstStyle/>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3: Create a VPC Security Group</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Security groups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security group</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then configure: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Security group name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Security Group</a:t>
            </a:r>
          </a:p>
          <a:p>
            <a:pPr>
              <a:lnSpc>
                <a:spcPct val="115000"/>
              </a:lnSpc>
              <a:spcAft>
                <a:spcPts val="800"/>
              </a:spcAft>
            </a:pP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Description:</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Enable HTTP access</a:t>
            </a:r>
          </a:p>
          <a:p>
            <a:pPr>
              <a:lnSpc>
                <a:spcPct val="115000"/>
              </a:lnSpc>
              <a:spcAft>
                <a:spcPts val="800"/>
              </a:spcAft>
            </a:pP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VPC:</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X to remove the currently selected VPC,  then from the drop down list choose lab-</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Inbound rules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Add rule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the following settings: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Type:</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HTTP</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Source:</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Anywhere-IPv4</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i="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lang="en-IN" sz="2000" i="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permit</a:t>
            </a: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web requests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91955DCA-1816-2BDF-1642-58E47E242F4C}"/>
              </a:ext>
            </a:extLst>
          </p:cNvPr>
          <p:cNvSpPr txBox="1"/>
          <p:nvPr/>
        </p:nvSpPr>
        <p:spPr>
          <a:xfrm>
            <a:off x="1483466" y="5886120"/>
            <a:ext cx="9421239" cy="423834"/>
          </a:xfrm>
          <a:prstGeom prst="rect">
            <a:avLst/>
          </a:prstGeom>
          <a:noFill/>
        </p:spPr>
        <p:txBody>
          <a:bodyPr wrap="square">
            <a:spAutoFit/>
          </a:bodyPr>
          <a:lstStyle/>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Scroll to the bottom of the page and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security group</a:t>
            </a:r>
            <a:endPar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2989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8501D8-6CE9-BA1D-3B7F-6F0450D7F231}"/>
              </a:ext>
            </a:extLst>
          </p:cNvPr>
          <p:cNvPicPr>
            <a:picLocks noChangeAspect="1"/>
          </p:cNvPicPr>
          <p:nvPr/>
        </p:nvPicPr>
        <p:blipFill>
          <a:blip r:embed="rId2"/>
          <a:stretch>
            <a:fillRect/>
          </a:stretch>
        </p:blipFill>
        <p:spPr>
          <a:xfrm>
            <a:off x="2306117" y="289471"/>
            <a:ext cx="5731510" cy="2582545"/>
          </a:xfrm>
          <a:prstGeom prst="rect">
            <a:avLst/>
          </a:prstGeom>
        </p:spPr>
      </p:pic>
      <p:sp>
        <p:nvSpPr>
          <p:cNvPr id="4" name="TextBox 3">
            <a:extLst>
              <a:ext uri="{FF2B5EF4-FFF2-40B4-BE49-F238E27FC236}">
                <a16:creationId xmlns:a16="http://schemas.microsoft.com/office/drawing/2014/main" id="{16376DAF-FE5D-C65E-FD40-F82E44BCC8F4}"/>
              </a:ext>
            </a:extLst>
          </p:cNvPr>
          <p:cNvSpPr txBox="1"/>
          <p:nvPr/>
        </p:nvSpPr>
        <p:spPr>
          <a:xfrm>
            <a:off x="1074906" y="2987814"/>
            <a:ext cx="10919298" cy="3619581"/>
          </a:xfrm>
          <a:prstGeom prst="rect">
            <a:avLst/>
          </a:prstGeom>
          <a:noFill/>
        </p:spPr>
        <p:txBody>
          <a:bodyPr wrap="square">
            <a:spAutoFit/>
          </a:bodyPr>
          <a:lstStyle/>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4: Launch a Web Server Instance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search box to the right of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Services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search for and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EC2</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open the EC2 console.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From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Launch instance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menu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Launch instance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Name the instance:</a:t>
            </a: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Give it the name :Web Server 1</a:t>
            </a:r>
          </a:p>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an AMI from which to create the instance: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list of available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Quick Start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AMIs, keep the default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Amazon Linux</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 </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Also keep the default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Amazon Linux 2023 AMI</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4861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27BC85-BCA4-50C2-854F-864578E1E3FA}"/>
              </a:ext>
            </a:extLst>
          </p:cNvPr>
          <p:cNvSpPr txBox="1"/>
          <p:nvPr/>
        </p:nvSpPr>
        <p:spPr>
          <a:xfrm>
            <a:off x="1070042" y="0"/>
            <a:ext cx="10525327" cy="4989186"/>
          </a:xfrm>
          <a:prstGeom prst="rect">
            <a:avLst/>
          </a:prstGeom>
          <a:noFill/>
        </p:spPr>
        <p:txBody>
          <a:bodyPr wrap="square">
            <a:spAutoFit/>
          </a:bodyPr>
          <a:lstStyle/>
          <a:p>
            <a:pPr>
              <a:lnSpc>
                <a:spcPct val="115000"/>
              </a:lnSpc>
              <a:spcAft>
                <a:spcPts val="800"/>
              </a:spcAft>
            </a:pP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3:</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an Instance type:</a:t>
            </a:r>
          </a:p>
          <a:p>
            <a:pPr>
              <a:lnSpc>
                <a:spcPct val="115000"/>
              </a:lnSpc>
              <a:spcAft>
                <a:spcPts val="800"/>
              </a:spcAf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Instance type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 keep the default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t2.micro</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the key pair to associate with the instance: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From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Key pair name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menu, select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vockey</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4:</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the Network settings:</a:t>
            </a: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Next to Network settings,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Edit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then configure: </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Network:</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a:t>
            </a:r>
            <a:r>
              <a:rPr lang="en-IN" sz="2000" i="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not</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Private!)</a:t>
            </a:r>
          </a:p>
          <a:p>
            <a:pPr>
              <a:lnSpc>
                <a:spcPct val="115000"/>
              </a:lnSpc>
              <a:spcAft>
                <a:spcPts val="800"/>
              </a:spcAf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Auto-assign public IP:</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Enable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Next, you will configure the instance to use the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Security  Group</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that you created earlier.</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Under Firewall (security groups),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existing security group</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CE81412B-22BE-6526-4F84-78B9C9773744}"/>
              </a:ext>
            </a:extLst>
          </p:cNvPr>
          <p:cNvSpPr txBox="1"/>
          <p:nvPr/>
        </p:nvSpPr>
        <p:spPr>
          <a:xfrm>
            <a:off x="1434828" y="5064560"/>
            <a:ext cx="10525327" cy="1793440"/>
          </a:xfrm>
          <a:prstGeom prst="rect">
            <a:avLst/>
          </a:prstGeom>
          <a:noFill/>
        </p:spPr>
        <p:txBody>
          <a:bodyPr wrap="square">
            <a:spAutoFit/>
          </a:bodyPr>
          <a:lstStyle/>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5:</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Common security groups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Security Group</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storage</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section, keep the default settings.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a script to run on the instance when it launches: </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Expand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Advanced details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9514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7E6961-8435-A25D-8B51-FF2FB7A52312}"/>
              </a:ext>
            </a:extLst>
          </p:cNvPr>
          <p:cNvSpPr txBox="1"/>
          <p:nvPr/>
        </p:nvSpPr>
        <p:spPr>
          <a:xfrm>
            <a:off x="1118682" y="0"/>
            <a:ext cx="10408595" cy="4886594"/>
          </a:xfrm>
          <a:prstGeom prst="rect">
            <a:avLst/>
          </a:prstGeom>
          <a:noFill/>
        </p:spPr>
        <p:txBody>
          <a:bodyPr wrap="square">
            <a:spAutoFit/>
          </a:bodyPr>
          <a:lstStyle/>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Scroll to the bottom of page and then copy and paste code shown below into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User data</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box:</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#!/bin/bash</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Install Apache Web Server and PHP</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sudo</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dnf</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install -y httpd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wget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php</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mariadb105-server</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Download Lab files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wget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https://aws-tc-largeobjects.s3.us-west-2.amazonaws.com/CUR-TF-100-ACCLFO-</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2-9026/2-lab2-vpc/s3/lab-app.zip</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unzip lab-app.zip -d /var/www/html/</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Turn on web server</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chkconfig</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httpd on</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service httpd start</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70C5ACD4-B174-0014-AEF4-38DA0D5A81E1}"/>
              </a:ext>
            </a:extLst>
          </p:cNvPr>
          <p:cNvSpPr txBox="1"/>
          <p:nvPr/>
        </p:nvSpPr>
        <p:spPr>
          <a:xfrm>
            <a:off x="1245140" y="5208821"/>
            <a:ext cx="9727660" cy="1234312"/>
          </a:xfrm>
          <a:prstGeom prst="rect">
            <a:avLst/>
          </a:prstGeom>
          <a:noFill/>
        </p:spPr>
        <p:txBody>
          <a:bodyPr wrap="square">
            <a:spAutoFit/>
          </a:bodyPr>
          <a:lstStyle/>
          <a:p>
            <a:pPr>
              <a:lnSpc>
                <a:spcPct val="115000"/>
              </a:lnSpc>
              <a:spcAft>
                <a:spcPts val="800"/>
              </a:spcAft>
            </a:pP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5</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the bottom of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Summary</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 on the right side of the screen choose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Launch instance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View all instances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8824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CF995B-63DB-307C-41E1-4B07029A0934}"/>
              </a:ext>
            </a:extLst>
          </p:cNvPr>
          <p:cNvSpPr txBox="1"/>
          <p:nvPr/>
        </p:nvSpPr>
        <p:spPr>
          <a:xfrm>
            <a:off x="1060315" y="301557"/>
            <a:ext cx="10856068" cy="2249975"/>
          </a:xfrm>
          <a:prstGeom prst="rect">
            <a:avLst/>
          </a:prstGeom>
          <a:noFill/>
        </p:spPr>
        <p:txBody>
          <a:bodyPr wrap="square">
            <a:spAutoFit/>
          </a:bodyPr>
          <a:lstStyle/>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Wait until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Server 1</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shows </a:t>
            </a:r>
            <a:r>
              <a:rPr lang="en-US" sz="20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 checks passed</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Status check</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column.</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a:t>
            </a: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Server 1</a:t>
            </a:r>
            <a:r>
              <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Copy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 IPv4 DNS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value shown in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Details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 at the bottom of the page.</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Open a new web browser tab, paste the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 DNS</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value and press Enter.</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You should see a web page displaying the AWS logo and instance meta-data values.</a:t>
            </a:r>
            <a:endParaRPr lang="en-IN"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823F2E0-5814-647A-6E7A-50923126C92C}"/>
              </a:ext>
            </a:extLst>
          </p:cNvPr>
          <p:cNvPicPr>
            <a:picLocks noChangeAspect="1"/>
          </p:cNvPicPr>
          <p:nvPr/>
        </p:nvPicPr>
        <p:blipFill>
          <a:blip r:embed="rId2"/>
          <a:stretch>
            <a:fillRect/>
          </a:stretch>
        </p:blipFill>
        <p:spPr>
          <a:xfrm>
            <a:off x="2743862" y="3429000"/>
            <a:ext cx="5731510" cy="2437765"/>
          </a:xfrm>
          <a:prstGeom prst="rect">
            <a:avLst/>
          </a:prstGeom>
        </p:spPr>
      </p:pic>
    </p:spTree>
    <p:extLst>
      <p:ext uri="{BB962C8B-B14F-4D97-AF65-F5344CB8AC3E}">
        <p14:creationId xmlns:p14="http://schemas.microsoft.com/office/powerpoint/2010/main" val="11687396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2B7577-2950-E02F-EDA4-67D52C7B7EA8}"/>
              </a:ext>
            </a:extLst>
          </p:cNvPr>
          <p:cNvSpPr txBox="1"/>
          <p:nvPr/>
        </p:nvSpPr>
        <p:spPr>
          <a:xfrm>
            <a:off x="2432695" y="1723668"/>
            <a:ext cx="7188064" cy="2689412"/>
          </a:xfrm>
          <a:prstGeom prst="rect">
            <a:avLst/>
          </a:prstGeom>
          <a:noFill/>
        </p:spPr>
        <p:txBody>
          <a:bodyPr wrap="square" rtlCol="0">
            <a:spAutoFit/>
          </a:bodyPr>
          <a:lstStyle/>
          <a:p>
            <a:pPr algn="l"/>
            <a:endParaRPr lang="en-US" dirty="0"/>
          </a:p>
        </p:txBody>
      </p:sp>
    </p:spTree>
    <p:extLst>
      <p:ext uri="{BB962C8B-B14F-4D97-AF65-F5344CB8AC3E}">
        <p14:creationId xmlns:p14="http://schemas.microsoft.com/office/powerpoint/2010/main" val="2621298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6DD4E0-D7FA-368F-47E1-444E03356C99}"/>
              </a:ext>
            </a:extLst>
          </p:cNvPr>
          <p:cNvSpPr txBox="1"/>
          <p:nvPr/>
        </p:nvSpPr>
        <p:spPr>
          <a:xfrm>
            <a:off x="1429966" y="515566"/>
            <a:ext cx="9659566" cy="5331972"/>
          </a:xfrm>
          <a:prstGeom prst="rect">
            <a:avLst/>
          </a:prstGeom>
          <a:noFill/>
        </p:spPr>
        <p:txBody>
          <a:bodyPr wrap="square" rtlCol="0">
            <a:spAutoFit/>
          </a:bodyPr>
          <a:lstStyle/>
          <a:p>
            <a:pPr marL="457200"/>
            <a:r>
              <a:rPr lang="en-IN" sz="14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3: Sign-In and Test Users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Paste the </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IAM users sign-in</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link into the address bar of your private browser session and press </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Enter</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Next, you will sign-in as </a:t>
            </a: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user-1</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who has been hired as your Amazon S3 storage support staff.</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Sign-in with:</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IAM user name:</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user-1</a:t>
            </a:r>
            <a:endPar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0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Password:</a:t>
            </a: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Lab-Password1</a:t>
            </a:r>
          </a:p>
          <a:p>
            <a:pPr marL="742950" lvl="1" indent="-285750">
              <a:lnSpc>
                <a:spcPct val="107000"/>
              </a:lnSpc>
              <a:spcAft>
                <a:spcPts val="800"/>
              </a:spcAft>
              <a:buSzPts val="1000"/>
              <a:buFont typeface="Courier New" panose="02070309020205020404" pitchFamily="49" charset="0"/>
              <a:buChar char="o"/>
              <a:tabLst>
                <a:tab pos="914400" algn="l"/>
              </a:tabLst>
            </a:pPr>
            <a:endParaRPr lang="en-IN" sz="2000" kern="1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914400">
              <a:lnSpc>
                <a:spcPct val="107000"/>
              </a:lnSpc>
              <a:spcAft>
                <a:spcPts val="800"/>
              </a:spcAft>
            </a:pP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3 :</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Click sign in</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4:</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Set New Password.</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endParaRPr lang="en-IN" dirty="0"/>
          </a:p>
        </p:txBody>
      </p:sp>
      <p:pic>
        <p:nvPicPr>
          <p:cNvPr id="3" name="Picture 2">
            <a:extLst>
              <a:ext uri="{FF2B5EF4-FFF2-40B4-BE49-F238E27FC236}">
                <a16:creationId xmlns:a16="http://schemas.microsoft.com/office/drawing/2014/main" id="{36B414B6-09B1-D66D-ADA4-8FD89F75D05C}"/>
              </a:ext>
            </a:extLst>
          </p:cNvPr>
          <p:cNvPicPr>
            <a:picLocks noChangeAspect="1"/>
          </p:cNvPicPr>
          <p:nvPr/>
        </p:nvPicPr>
        <p:blipFill rotWithShape="1">
          <a:blip r:embed="rId2"/>
          <a:srcRect l="14092" t="8509" r="11589" b="11129"/>
          <a:stretch/>
        </p:blipFill>
        <p:spPr bwMode="auto">
          <a:xfrm>
            <a:off x="5478782" y="2583119"/>
            <a:ext cx="5610750" cy="33192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31482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84A239-0C85-61A5-ADBA-63B69BF76CED}"/>
              </a:ext>
            </a:extLst>
          </p:cNvPr>
          <p:cNvPicPr>
            <a:picLocks noChangeAspect="1"/>
          </p:cNvPicPr>
          <p:nvPr/>
        </p:nvPicPr>
        <p:blipFill rotWithShape="1">
          <a:blip r:embed="rId2"/>
          <a:srcRect l="27663" t="8509" r="33104" b="40673"/>
          <a:stretch/>
        </p:blipFill>
        <p:spPr bwMode="auto">
          <a:xfrm>
            <a:off x="1600200" y="0"/>
            <a:ext cx="4495800" cy="294132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3B3EBF1D-7A24-59A7-6629-4A7E081A7F3F}"/>
              </a:ext>
            </a:extLst>
          </p:cNvPr>
          <p:cNvSpPr txBox="1"/>
          <p:nvPr/>
        </p:nvSpPr>
        <p:spPr>
          <a:xfrm>
            <a:off x="1389380" y="2941320"/>
            <a:ext cx="9743440" cy="1200329"/>
          </a:xfrm>
          <a:prstGeom prst="rect">
            <a:avLst/>
          </a:prstGeom>
          <a:noFill/>
        </p:spPr>
        <p:txBody>
          <a:bodyPr wrap="square" rtlCol="0">
            <a:spAutoFit/>
          </a:bodyPr>
          <a:lstStyle/>
          <a:p>
            <a:r>
              <a:rPr lang="en-IN" sz="1800" b="1" dirty="0">
                <a:solidFill>
                  <a:srgbClr val="333333"/>
                </a:solidFill>
                <a:effectLst/>
                <a:latin typeface="Times New Roman" panose="02020603050405020304" pitchFamily="18" charset="0"/>
                <a:ea typeface="Times New Roman" panose="02020603050405020304" pitchFamily="18" charset="0"/>
              </a:rPr>
              <a:t>Step 4:</a:t>
            </a:r>
            <a:r>
              <a:rPr lang="en-IN" sz="1800" dirty="0">
                <a:solidFill>
                  <a:srgbClr val="333333"/>
                </a:solidFill>
                <a:effectLst/>
                <a:latin typeface="Times New Roman" panose="02020603050405020304" pitchFamily="18" charset="0"/>
                <a:ea typeface="Times New Roman" panose="02020603050405020304" pitchFamily="18" charset="0"/>
              </a:rPr>
              <a:t> In the </a:t>
            </a:r>
            <a:r>
              <a:rPr lang="en-IN" sz="1800" b="1" dirty="0">
                <a:solidFill>
                  <a:srgbClr val="333333"/>
                </a:solidFill>
                <a:effectLst/>
                <a:latin typeface="Times New Roman" panose="02020603050405020304" pitchFamily="18" charset="0"/>
                <a:ea typeface="Times New Roman" panose="02020603050405020304" pitchFamily="18" charset="0"/>
              </a:rPr>
              <a:t>Services</a:t>
            </a:r>
            <a:r>
              <a:rPr lang="en-IN" sz="1800" dirty="0">
                <a:solidFill>
                  <a:srgbClr val="333333"/>
                </a:solidFill>
                <a:effectLst/>
                <a:latin typeface="Times New Roman" panose="02020603050405020304" pitchFamily="18" charset="0"/>
                <a:ea typeface="Times New Roman" panose="02020603050405020304" pitchFamily="18" charset="0"/>
              </a:rPr>
              <a:t> menu, choose </a:t>
            </a:r>
            <a:r>
              <a:rPr lang="en-IN" sz="1800" b="1" dirty="0">
                <a:solidFill>
                  <a:srgbClr val="333333"/>
                </a:solidFill>
                <a:effectLst/>
                <a:latin typeface="Times New Roman" panose="02020603050405020304" pitchFamily="18" charset="0"/>
                <a:ea typeface="Times New Roman" panose="02020603050405020304" pitchFamily="18" charset="0"/>
              </a:rPr>
              <a:t>EC2</a:t>
            </a:r>
            <a:r>
              <a:rPr lang="en-IN"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r>
              <a:rPr lang="en-IN" sz="1800" b="1" dirty="0">
                <a:solidFill>
                  <a:srgbClr val="333333"/>
                </a:solidFill>
                <a:effectLst/>
                <a:latin typeface="Times New Roman" panose="02020603050405020304" pitchFamily="18" charset="0"/>
                <a:ea typeface="Times New Roman" panose="02020603050405020304" pitchFamily="18" charset="0"/>
              </a:rPr>
              <a:t>Step 5:</a:t>
            </a:r>
            <a:r>
              <a:rPr lang="en-IN" sz="1800" dirty="0">
                <a:solidFill>
                  <a:srgbClr val="333333"/>
                </a:solidFill>
                <a:effectLst/>
                <a:latin typeface="Times New Roman" panose="02020603050405020304" pitchFamily="18" charset="0"/>
                <a:ea typeface="Times New Roman" panose="02020603050405020304" pitchFamily="18" charset="0"/>
              </a:rPr>
              <a:t> In the navigation pane on the left, choose </a:t>
            </a:r>
            <a:r>
              <a:rPr lang="en-IN" sz="1800" b="1" dirty="0">
                <a:solidFill>
                  <a:srgbClr val="333333"/>
                </a:solidFill>
                <a:effectLst/>
                <a:latin typeface="Times New Roman" panose="02020603050405020304" pitchFamily="18" charset="0"/>
                <a:ea typeface="Times New Roman" panose="02020603050405020304" pitchFamily="18" charset="0"/>
              </a:rPr>
              <a:t>Instances</a:t>
            </a:r>
            <a:r>
              <a:rPr lang="en-IN"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r>
              <a:rPr lang="en-IN" sz="1800" b="1" dirty="0">
                <a:solidFill>
                  <a:srgbClr val="333333"/>
                </a:solidFill>
                <a:effectLst/>
                <a:latin typeface="Times New Roman" panose="02020603050405020304" pitchFamily="18" charset="0"/>
                <a:ea typeface="Times New Roman" panose="02020603050405020304" pitchFamily="18" charset="0"/>
              </a:rPr>
              <a:t>Step 6:</a:t>
            </a:r>
            <a:r>
              <a:rPr lang="en-IN" sz="1800" dirty="0">
                <a:solidFill>
                  <a:srgbClr val="333333"/>
                </a:solidFill>
                <a:effectLst/>
                <a:latin typeface="Times New Roman" panose="02020603050405020304" pitchFamily="18" charset="0"/>
                <a:ea typeface="Times New Roman" panose="02020603050405020304" pitchFamily="18" charset="0"/>
              </a:rPr>
              <a:t> In the </a:t>
            </a:r>
            <a:r>
              <a:rPr lang="en-IN" sz="1800" b="1" dirty="0">
                <a:solidFill>
                  <a:srgbClr val="333333"/>
                </a:solidFill>
                <a:effectLst/>
                <a:latin typeface="Times New Roman" panose="02020603050405020304" pitchFamily="18" charset="0"/>
                <a:ea typeface="Times New Roman" panose="02020603050405020304" pitchFamily="18" charset="0"/>
              </a:rPr>
              <a:t>Instance state</a:t>
            </a:r>
            <a:r>
              <a:rPr lang="en-IN" sz="1800" dirty="0">
                <a:solidFill>
                  <a:srgbClr val="333333"/>
                </a:solidFill>
                <a:effectLst/>
                <a:latin typeface="Times New Roman" panose="02020603050405020304" pitchFamily="18" charset="0"/>
                <a:ea typeface="Times New Roman" panose="02020603050405020304" pitchFamily="18" charset="0"/>
              </a:rPr>
              <a:t> menu above, select </a:t>
            </a:r>
            <a:r>
              <a:rPr lang="en-IN" sz="1800" b="1" dirty="0">
                <a:solidFill>
                  <a:srgbClr val="333333"/>
                </a:solidFill>
                <a:effectLst/>
                <a:latin typeface="Times New Roman" panose="02020603050405020304" pitchFamily="18" charset="0"/>
                <a:ea typeface="Times New Roman" panose="02020603050405020304" pitchFamily="18" charset="0"/>
              </a:rPr>
              <a:t>Stop instance</a:t>
            </a:r>
            <a:r>
              <a:rPr lang="en-IN" sz="1800" dirty="0">
                <a:solidFill>
                  <a:srgbClr val="333333"/>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10" name="Picture 9">
            <a:extLst>
              <a:ext uri="{FF2B5EF4-FFF2-40B4-BE49-F238E27FC236}">
                <a16:creationId xmlns:a16="http://schemas.microsoft.com/office/drawing/2014/main" id="{6E1F0217-F233-C2F4-901D-B0578D1CE4C4}"/>
              </a:ext>
            </a:extLst>
          </p:cNvPr>
          <p:cNvPicPr>
            <a:picLocks noChangeAspect="1"/>
          </p:cNvPicPr>
          <p:nvPr/>
        </p:nvPicPr>
        <p:blipFill rotWithShape="1">
          <a:blip r:embed="rId3"/>
          <a:srcRect t="8036" b="26729"/>
          <a:stretch/>
        </p:blipFill>
        <p:spPr bwMode="auto">
          <a:xfrm>
            <a:off x="3533140" y="3861891"/>
            <a:ext cx="5731510" cy="2103120"/>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D5EEB779-C3A7-DFF2-6116-7A870E83BA9B}"/>
              </a:ext>
            </a:extLst>
          </p:cNvPr>
          <p:cNvSpPr txBox="1"/>
          <p:nvPr/>
        </p:nvSpPr>
        <p:spPr>
          <a:xfrm>
            <a:off x="1389380" y="6146800"/>
            <a:ext cx="8547100" cy="646331"/>
          </a:xfrm>
          <a:prstGeom prst="rect">
            <a:avLst/>
          </a:prstGeom>
          <a:noFill/>
        </p:spPr>
        <p:txBody>
          <a:bodyPr wrap="square" rtlCol="0">
            <a:spAutoFit/>
          </a:bodyPr>
          <a:lstStyle/>
          <a:p>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7:</a:t>
            </a:r>
            <a:r>
              <a:rPr lang="en-IN" sz="1800"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a:t>
            </a:r>
            <a:r>
              <a:rPr lang="en-IN" sz="1800" b="1" kern="0" dirty="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Sign Out</a:t>
            </a:r>
            <a:endParaRPr lang="en-IN" sz="1800" kern="100" dirty="0">
              <a:effectLst/>
              <a:latin typeface="Calibri" panose="020F0502020204030204" pitchFamily="34" charset="0"/>
              <a:ea typeface="Calibri" panose="020F0502020204030204" pitchFamily="34" charset="0"/>
              <a:cs typeface="Gautami" panose="020B0502040204020203" pitchFamily="34" charset="0"/>
            </a:endParaRPr>
          </a:p>
          <a:p>
            <a:endParaRPr lang="en-IN" dirty="0"/>
          </a:p>
        </p:txBody>
      </p:sp>
    </p:spTree>
    <p:extLst>
      <p:ext uri="{BB962C8B-B14F-4D97-AF65-F5344CB8AC3E}">
        <p14:creationId xmlns:p14="http://schemas.microsoft.com/office/powerpoint/2010/main" val="1510329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39BEE2-5E19-F745-E2BC-05578E29A651}"/>
              </a:ext>
            </a:extLst>
          </p:cNvPr>
          <p:cNvSpPr txBox="1"/>
          <p:nvPr/>
        </p:nvSpPr>
        <p:spPr>
          <a:xfrm>
            <a:off x="853440" y="386080"/>
            <a:ext cx="10210800" cy="3756926"/>
          </a:xfrm>
          <a:prstGeom prst="rect">
            <a:avLst/>
          </a:prstGeom>
          <a:noFill/>
        </p:spPr>
        <p:txBody>
          <a:bodyPr wrap="square" rtlCol="0">
            <a:spAutoFit/>
          </a:bodyPr>
          <a:lstStyle/>
          <a:p>
            <a:pPr algn="just"/>
            <a:r>
              <a:rPr lang="en-IN" sz="20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1400" spc="-5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Lab 6: Scale and Load Balance Your Architecture</a:t>
            </a:r>
            <a:endParaRPr lang="en-IN" sz="2400" b="1" kern="1400" spc="-5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1: Create an AMI for Auto Scaling</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In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AWS Management Console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on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services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menu,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In the left navigation pane,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First, you will confirm that the instance is running. Wait until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Status Checks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for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1</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displays </a:t>
            </a:r>
            <a:r>
              <a:rPr lang="en-US" sz="20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2/2 checks passed</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Click refresh to update.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Select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 : </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Actions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menu,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Image and templates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&gt;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image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then configure: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07000"/>
              </a:lnSpc>
              <a:spcAft>
                <a:spcPts val="800"/>
              </a:spcAft>
              <a:buSzPts val="1000"/>
              <a:buFont typeface="Courier New" panose="02070309020205020404" pitchFamily="49" charset="0"/>
              <a:buChar char="o"/>
              <a:tabLst>
                <a:tab pos="914400" algn="l"/>
              </a:tabLst>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Image name: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WebServerAMI</a:t>
            </a:r>
            <a:endParaRPr lang="en-IN" sz="2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Courier New" panose="02070309020205020404" pitchFamily="49" charset="0"/>
              <a:buChar char="o"/>
              <a:tabLst>
                <a:tab pos="914400" algn="l"/>
              </a:tabLst>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Image description:</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 AMI for Web Server</a:t>
            </a:r>
            <a:endParaRPr lang="en-IN" sz="20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33B4D66B-67EA-6DDD-A341-5C91389FF7F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83" t="9066" r="1727" b="12911"/>
          <a:stretch/>
        </p:blipFill>
        <p:spPr bwMode="auto">
          <a:xfrm>
            <a:off x="2503170" y="3926205"/>
            <a:ext cx="5011420" cy="23177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30073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51045A-50E7-9C35-2266-8EBC685A8747}"/>
              </a:ext>
            </a:extLst>
          </p:cNvPr>
          <p:cNvSpPr txBox="1"/>
          <p:nvPr/>
        </p:nvSpPr>
        <p:spPr>
          <a:xfrm>
            <a:off x="1402080" y="335280"/>
            <a:ext cx="9712960" cy="2669449"/>
          </a:xfrm>
          <a:prstGeom prst="rect">
            <a:avLst/>
          </a:prstGeom>
          <a:noFill/>
        </p:spPr>
        <p:txBody>
          <a:bodyPr wrap="square" rtlCol="0">
            <a:spAutoFit/>
          </a:bodyPr>
          <a:lstStyle/>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 Click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Image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2: Create a Load Balancer</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In the left navigation pane, choose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Groups</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Target Group</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 target type: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 name</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enter: </a:t>
            </a:r>
            <a:r>
              <a:rPr lang="en-US" sz="200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LabGroup</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from the </a:t>
            </a:r>
            <a:r>
              <a:rPr lang="en-US" sz="20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VPC</a:t>
            </a:r>
            <a:r>
              <a:rPr lang="en-US" sz="20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drop-down menu.</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50C3667D-9BB1-A1DC-DA83-68C1C00BB6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409" b="9386"/>
          <a:stretch/>
        </p:blipFill>
        <p:spPr bwMode="auto">
          <a:xfrm>
            <a:off x="1076959" y="2927032"/>
            <a:ext cx="5142465" cy="2347278"/>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612FD7C5-8034-05F7-01F4-E01A43A2B2D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692" r="18216" b="10490"/>
          <a:stretch/>
        </p:blipFill>
        <p:spPr bwMode="auto">
          <a:xfrm>
            <a:off x="6534150" y="2823210"/>
            <a:ext cx="4467860" cy="245110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FD6D8C17-4A19-BB14-3321-177857840586}"/>
              </a:ext>
            </a:extLst>
          </p:cNvPr>
          <p:cNvSpPr txBox="1"/>
          <p:nvPr/>
        </p:nvSpPr>
        <p:spPr>
          <a:xfrm>
            <a:off x="1402080" y="5596481"/>
            <a:ext cx="6101080" cy="374077"/>
          </a:xfrm>
          <a:prstGeom prst="rect">
            <a:avLst/>
          </a:prstGeom>
          <a:noFill/>
        </p:spPr>
        <p:txBody>
          <a:bodyPr wrap="square">
            <a:spAutoFit/>
          </a:bodyPr>
          <a:lstStyle/>
          <a:p>
            <a:pPr algn="just">
              <a:lnSpc>
                <a:spcPct val="107000"/>
              </a:lnSpc>
              <a:spcAft>
                <a:spcPts val="800"/>
              </a:spcAft>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Choose Next. The </a:t>
            </a: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Register targets</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screen appears.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5932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1434B5-D460-27B4-68C1-A7C032BDA4A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78" t="9407" r="2244" b="10775"/>
          <a:stretch/>
        </p:blipFill>
        <p:spPr bwMode="auto">
          <a:xfrm>
            <a:off x="3763010" y="424497"/>
            <a:ext cx="4665980" cy="2209165"/>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7CE36E2B-5C5D-6C30-7DD7-5F61DD35D200}"/>
              </a:ext>
            </a:extLst>
          </p:cNvPr>
          <p:cNvSpPr txBox="1"/>
          <p:nvPr/>
        </p:nvSpPr>
        <p:spPr>
          <a:xfrm>
            <a:off x="1259840" y="2939534"/>
            <a:ext cx="6101080" cy="369332"/>
          </a:xfrm>
          <a:prstGeom prst="rect">
            <a:avLst/>
          </a:prstGeom>
          <a:noFill/>
        </p:spPr>
        <p:txBody>
          <a:bodyPr wrap="square">
            <a:spAutoFit/>
          </a:bodyPr>
          <a:lstStyle/>
          <a:p>
            <a:pPr algn="just"/>
            <a:r>
              <a:rPr lang="en-US" sz="1800" dirty="0">
                <a:solidFill>
                  <a:srgbClr val="333333"/>
                </a:solidFill>
                <a:effectLst/>
                <a:latin typeface="Times New Roman" panose="02020603050405020304" pitchFamily="18" charset="0"/>
                <a:ea typeface="Times New Roman" panose="02020603050405020304" pitchFamily="18" charset="0"/>
              </a:rPr>
              <a:t>Step 3 : Review the settings and choose </a:t>
            </a:r>
            <a:r>
              <a:rPr lang="en-US" sz="1800" b="1" dirty="0">
                <a:solidFill>
                  <a:srgbClr val="333333"/>
                </a:solidFill>
                <a:effectLst/>
                <a:latin typeface="Times New Roman" panose="02020603050405020304" pitchFamily="18" charset="0"/>
                <a:ea typeface="Times New Roman" panose="02020603050405020304" pitchFamily="18" charset="0"/>
              </a:rPr>
              <a:t>create target group.</a:t>
            </a:r>
            <a:endParaRPr lang="en-IN" sz="1800" dirty="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8D58D69E-BBF4-959C-6C7B-B1CE60585D6F}"/>
              </a:ext>
            </a:extLst>
          </p:cNvPr>
          <p:cNvPicPr>
            <a:picLocks noChangeAspect="1"/>
          </p:cNvPicPr>
          <p:nvPr/>
        </p:nvPicPr>
        <p:blipFill rotWithShape="1">
          <a:blip r:embed="rId3">
            <a:extLst>
              <a:ext uri="{28A0092B-C50C-407E-A947-70E740481C1C}">
                <a14:useLocalDpi xmlns:a14="http://schemas.microsoft.com/office/drawing/2010/main" val="0"/>
              </a:ext>
            </a:extLst>
          </a:blip>
          <a:srcRect t="10262" b="13056"/>
          <a:stretch/>
        </p:blipFill>
        <p:spPr bwMode="auto">
          <a:xfrm>
            <a:off x="2693035" y="3614738"/>
            <a:ext cx="5735955" cy="24726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44617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119</TotalTime>
  <Words>3969</Words>
  <Application>Microsoft Office PowerPoint</Application>
  <PresentationFormat>Widescreen</PresentationFormat>
  <Paragraphs>426</Paragraphs>
  <Slides>48</Slides>
  <Notes>0</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Circuit</vt:lpstr>
      <vt:lpstr>LAB PROCEDURES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Divya merugu</dc:creator>
  <cp:lastModifiedBy>MERUGU BHUVANA NAGA PRIYA PEC</cp:lastModifiedBy>
  <cp:revision>4</cp:revision>
  <dcterms:created xsi:type="dcterms:W3CDTF">2023-04-03T15:58:23Z</dcterms:created>
  <dcterms:modified xsi:type="dcterms:W3CDTF">2023-04-04T02:50:03Z</dcterms:modified>
</cp:coreProperties>
</file>